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9.jpg" ContentType="image/jpg"/>
  <Override PartName="/ppt/media/image80.jpg" ContentType="image/jpg"/>
  <Override PartName="/ppt/media/image93.jpg" ContentType="image/jpg"/>
  <Override PartName="/ppt/media/image94.jpg" ContentType="image/jpg"/>
  <Override PartName="/ppt/media/image9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70" r:id="rId4"/>
    <p:sldId id="268" r:id="rId5"/>
    <p:sldId id="259" r:id="rId6"/>
    <p:sldId id="260" r:id="rId7"/>
    <p:sldId id="261" r:id="rId8"/>
    <p:sldId id="262" r:id="rId9"/>
    <p:sldId id="263" r:id="rId10"/>
    <p:sldId id="264" r:id="rId11"/>
    <p:sldId id="265" r:id="rId12"/>
    <p:sldId id="271" r:id="rId13"/>
    <p:sldId id="267" r:id="rId14"/>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B6F82D2-25B8-444F-9456-9C737FEA3019}" type="datetimeFigureOut">
              <a:rPr lang="nl-NL" smtClean="0"/>
              <a:t>10-2-2019</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AC46574-BB8B-4B67-B5E3-66BA2CE02C5F}" type="slidenum">
              <a:rPr lang="nl-NL" smtClean="0"/>
              <a:t>‹nr.›</a:t>
            </a:fld>
            <a:endParaRPr lang="nl-NL"/>
          </a:p>
        </p:txBody>
      </p:sp>
    </p:spTree>
    <p:extLst>
      <p:ext uri="{BB962C8B-B14F-4D97-AF65-F5344CB8AC3E}">
        <p14:creationId xmlns:p14="http://schemas.microsoft.com/office/powerpoint/2010/main" val="63676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ogfonds.nl/alles-over-ogen/anatomie-van-het-oog/gele-vle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kegeltjes nemen kleur en contrast waar, waardoor we details kunnen zien. De staafjes nemen licht en donker waar, waardoor we ook kunnen zien als er weinig licht is. De kegeltjes en staafjes zijn ongelijkmatig verdeeld over het netvlies. In het midden van het netvlies is een gebied waar heel veel kegeltjes bij elkaar liggen. Dit heet de </a:t>
            </a:r>
            <a:r>
              <a:rPr lang="nl-NL" dirty="0" smtClean="0">
                <a:hlinkClick r:id="rId3"/>
              </a:rPr>
              <a:t>gele vlek</a:t>
            </a:r>
            <a:r>
              <a:rPr lang="nl-NL" dirty="0" smtClean="0"/>
              <a:t> of macula. Met dit deel zien we het scherpst</a:t>
            </a:r>
            <a:endParaRPr lang="nl-NL" dirty="0"/>
          </a:p>
        </p:txBody>
      </p:sp>
      <p:sp>
        <p:nvSpPr>
          <p:cNvPr id="4" name="Tijdelijke aanduiding voor dianummer 3"/>
          <p:cNvSpPr>
            <a:spLocks noGrp="1"/>
          </p:cNvSpPr>
          <p:nvPr>
            <p:ph type="sldNum" sz="quarter" idx="10"/>
          </p:nvPr>
        </p:nvSpPr>
        <p:spPr/>
        <p:txBody>
          <a:bodyPr/>
          <a:lstStyle/>
          <a:p>
            <a:fld id="{CAC46574-BB8B-4B67-B5E3-66BA2CE02C5F}" type="slidenum">
              <a:rPr lang="nl-NL" smtClean="0"/>
              <a:t>9</a:t>
            </a:fld>
            <a:endParaRPr lang="nl-NL"/>
          </a:p>
        </p:txBody>
      </p:sp>
    </p:spTree>
    <p:extLst>
      <p:ext uri="{BB962C8B-B14F-4D97-AF65-F5344CB8AC3E}">
        <p14:creationId xmlns:p14="http://schemas.microsoft.com/office/powerpoint/2010/main" val="425657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sz="2400" b="1" i="0">
                <a:solidFill>
                  <a:schemeClr val="bg1"/>
                </a:solidFill>
                <a:latin typeface="Corbel"/>
                <a:cs typeface="Corbe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Corbel"/>
                <a:cs typeface="Corbe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470" y="4470"/>
            <a:ext cx="9139529" cy="685352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1627187"/>
            <a:ext cx="9144000" cy="1905"/>
          </a:xfrm>
          <a:custGeom>
            <a:avLst/>
            <a:gdLst/>
            <a:ahLst/>
            <a:cxnLst/>
            <a:rect l="l" t="t" r="r" b="b"/>
            <a:pathLst>
              <a:path w="9144000" h="1905">
                <a:moveTo>
                  <a:pt x="0" y="0"/>
                </a:moveTo>
                <a:lnTo>
                  <a:pt x="9144000" y="1587"/>
                </a:lnTo>
              </a:path>
            </a:pathLst>
          </a:custGeom>
          <a:ln w="88900">
            <a:solidFill>
              <a:srgbClr val="5799E8"/>
            </a:solidFill>
          </a:ln>
        </p:spPr>
        <p:txBody>
          <a:bodyPr wrap="square" lIns="0" tIns="0" rIns="0" bIns="0" rtlCol="0"/>
          <a:lstStyle/>
          <a:p>
            <a:endParaRPr/>
          </a:p>
        </p:txBody>
      </p:sp>
      <p:sp>
        <p:nvSpPr>
          <p:cNvPr id="18" name="bk object 18"/>
          <p:cNvSpPr/>
          <p:nvPr/>
        </p:nvSpPr>
        <p:spPr>
          <a:xfrm>
            <a:off x="0" y="1584325"/>
            <a:ext cx="9144000" cy="1905"/>
          </a:xfrm>
          <a:custGeom>
            <a:avLst/>
            <a:gdLst/>
            <a:ahLst/>
            <a:cxnLst/>
            <a:rect l="l" t="t" r="r" b="b"/>
            <a:pathLst>
              <a:path w="9144000" h="1905">
                <a:moveTo>
                  <a:pt x="0" y="0"/>
                </a:moveTo>
                <a:lnTo>
                  <a:pt x="9144000" y="1587"/>
                </a:lnTo>
              </a:path>
            </a:pathLst>
          </a:custGeom>
          <a:ln w="6350">
            <a:solidFill>
              <a:srgbClr val="FFFFFF"/>
            </a:solidFill>
          </a:ln>
        </p:spPr>
        <p:txBody>
          <a:bodyPr wrap="square" lIns="0" tIns="0" rIns="0" bIns="0" rtlCol="0"/>
          <a:lstStyle/>
          <a:p>
            <a:endParaRPr/>
          </a:p>
        </p:txBody>
      </p:sp>
      <p:sp>
        <p:nvSpPr>
          <p:cNvPr id="2" name="Holder 2"/>
          <p:cNvSpPr>
            <a:spLocks noGrp="1"/>
          </p:cNvSpPr>
          <p:nvPr>
            <p:ph type="title"/>
          </p:nvPr>
        </p:nvSpPr>
        <p:spPr>
          <a:xfrm>
            <a:off x="934370" y="440753"/>
            <a:ext cx="7275258" cy="779144"/>
          </a:xfrm>
          <a:prstGeom prst="rect">
            <a:avLst/>
          </a:prstGeom>
        </p:spPr>
        <p:txBody>
          <a:bodyPr wrap="square" lIns="0" tIns="0" rIns="0" bIns="0">
            <a:spAutoFit/>
          </a:bodyPr>
          <a:lstStyle>
            <a:lvl1pPr>
              <a:defRPr sz="4800" b="1" i="0">
                <a:solidFill>
                  <a:schemeClr val="bg1"/>
                </a:solidFill>
                <a:latin typeface="Corbel"/>
                <a:cs typeface="Corbel"/>
              </a:defRPr>
            </a:lvl1pPr>
          </a:lstStyle>
          <a:p>
            <a:endParaRPr/>
          </a:p>
        </p:txBody>
      </p:sp>
      <p:sp>
        <p:nvSpPr>
          <p:cNvPr id="3" name="Holder 3"/>
          <p:cNvSpPr>
            <a:spLocks noGrp="1"/>
          </p:cNvSpPr>
          <p:nvPr>
            <p:ph type="body" idx="1"/>
          </p:nvPr>
        </p:nvSpPr>
        <p:spPr>
          <a:xfrm>
            <a:off x="535940" y="2083308"/>
            <a:ext cx="8072119" cy="3413760"/>
          </a:xfrm>
          <a:prstGeom prst="rect">
            <a:avLst/>
          </a:prstGeom>
        </p:spPr>
        <p:txBody>
          <a:bodyPr wrap="square" lIns="0" tIns="0" rIns="0" bIns="0">
            <a:spAutoFit/>
          </a:bodyPr>
          <a:lstStyle>
            <a:lvl1pPr>
              <a:defRPr sz="2400" b="1" i="0">
                <a:solidFill>
                  <a:schemeClr val="bg1"/>
                </a:solidFill>
                <a:latin typeface="Corbel"/>
                <a:cs typeface="Corbe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14.png"/><Relationship Id="rId7" Type="http://schemas.openxmlformats.org/officeDocument/2006/relationships/image" Target="../media/image35.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81.png"/><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85.png"/><Relationship Id="rId5" Type="http://schemas.openxmlformats.org/officeDocument/2006/relationships/image" Target="../media/image82.png"/><Relationship Id="rId15" Type="http://schemas.openxmlformats.org/officeDocument/2006/relationships/image" Target="../media/image89.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84.png"/><Relationship Id="rId14" Type="http://schemas.openxmlformats.org/officeDocument/2006/relationships/image" Target="../media/image88.png"/></Relationships>
</file>

<file path=ppt/slides/_rels/slide11.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5.xml"/><Relationship Id="rId4" Type="http://schemas.openxmlformats.org/officeDocument/2006/relationships/image" Target="../media/image95.jpg"/></Relationships>
</file>

<file path=ppt/slides/_rels/slide12.xml.rels><?xml version="1.0" encoding="UTF-8" standalone="yes"?>
<Relationships xmlns="http://schemas.openxmlformats.org/package/2006/relationships"><Relationship Id="rId2" Type="http://schemas.openxmlformats.org/officeDocument/2006/relationships/hyperlink" Target="https://oogfonds.nl/alles-over-ogen/anatomie-van-het-oog/iri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99.png"/><Relationship Id="rId10" Type="http://schemas.openxmlformats.org/officeDocument/2006/relationships/hyperlink" Target="http://biodesk.nl/zintuigen/accommoderen.php" TargetMode="External"/><Relationship Id="rId4" Type="http://schemas.openxmlformats.org/officeDocument/2006/relationships/image" Target="../media/image98.png"/><Relationship Id="rId9" Type="http://schemas.openxmlformats.org/officeDocument/2006/relationships/image" Target="../media/image101.png"/></Relationships>
</file>

<file path=ppt/slides/_rels/slide2.xml.rels><?xml version="1.0" encoding="UTF-8" standalone="yes"?>
<Relationships xmlns="http://schemas.openxmlformats.org/package/2006/relationships"><Relationship Id="rId3" Type="http://schemas.openxmlformats.org/officeDocument/2006/relationships/hyperlink" Target="https://oogfonds.nl/alles-over-ogen/anatomie-van-het-oog/netvlies/" TargetMode="External"/><Relationship Id="rId2" Type="http://schemas.openxmlformats.org/officeDocument/2006/relationships/hyperlink" Target="https://oogfonds.nl/alles-over-ogen/anatomie-van-het-oog/hoornvl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14.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14.png"/><Relationship Id="rId21" Type="http://schemas.openxmlformats.org/officeDocument/2006/relationships/image" Target="../media/image68.png"/><Relationship Id="rId7" Type="http://schemas.openxmlformats.org/officeDocument/2006/relationships/image" Target="../media/image55.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image" Target="../media/image52.png"/><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4.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21.png"/><Relationship Id="rId19" Type="http://schemas.openxmlformats.org/officeDocument/2006/relationships/image" Target="../media/image66.png"/><Relationship Id="rId31" Type="http://schemas.openxmlformats.org/officeDocument/2006/relationships/image" Target="../media/image7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70" y="4470"/>
            <a:ext cx="9139529" cy="685352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04950"/>
            <a:ext cx="9144000" cy="1905"/>
          </a:xfrm>
          <a:custGeom>
            <a:avLst/>
            <a:gdLst/>
            <a:ahLst/>
            <a:cxnLst/>
            <a:rect l="l" t="t" r="r" b="b"/>
            <a:pathLst>
              <a:path w="9144000" h="1905">
                <a:moveTo>
                  <a:pt x="0" y="0"/>
                </a:moveTo>
                <a:lnTo>
                  <a:pt x="9144000" y="1587"/>
                </a:lnTo>
              </a:path>
            </a:pathLst>
          </a:custGeom>
          <a:ln w="88900">
            <a:solidFill>
              <a:srgbClr val="5799E8"/>
            </a:solidFill>
          </a:ln>
        </p:spPr>
        <p:txBody>
          <a:bodyPr wrap="square" lIns="0" tIns="0" rIns="0" bIns="0" rtlCol="0"/>
          <a:lstStyle/>
          <a:p>
            <a:endParaRPr/>
          </a:p>
        </p:txBody>
      </p:sp>
      <p:sp>
        <p:nvSpPr>
          <p:cNvPr id="4" name="object 4"/>
          <p:cNvSpPr/>
          <p:nvPr/>
        </p:nvSpPr>
        <p:spPr>
          <a:xfrm>
            <a:off x="0" y="1460500"/>
            <a:ext cx="9144000" cy="1905"/>
          </a:xfrm>
          <a:custGeom>
            <a:avLst/>
            <a:gdLst/>
            <a:ahLst/>
            <a:cxnLst/>
            <a:rect l="l" t="t" r="r" b="b"/>
            <a:pathLst>
              <a:path w="9144000" h="1905">
                <a:moveTo>
                  <a:pt x="0" y="0"/>
                </a:moveTo>
                <a:lnTo>
                  <a:pt x="9144000" y="1587"/>
                </a:lnTo>
              </a:path>
            </a:pathLst>
          </a:custGeom>
          <a:ln w="6350">
            <a:solidFill>
              <a:srgbClr val="FFFFFF"/>
            </a:solidFill>
          </a:ln>
        </p:spPr>
        <p:txBody>
          <a:bodyPr wrap="square" lIns="0" tIns="0" rIns="0" bIns="0" rtlCol="0"/>
          <a:lstStyle/>
          <a:p>
            <a:endParaRPr/>
          </a:p>
        </p:txBody>
      </p:sp>
      <p:sp>
        <p:nvSpPr>
          <p:cNvPr id="5" name="object 5"/>
          <p:cNvSpPr/>
          <p:nvPr/>
        </p:nvSpPr>
        <p:spPr>
          <a:xfrm>
            <a:off x="0" y="4997450"/>
            <a:ext cx="9144000" cy="1905"/>
          </a:xfrm>
          <a:custGeom>
            <a:avLst/>
            <a:gdLst/>
            <a:ahLst/>
            <a:cxnLst/>
            <a:rect l="l" t="t" r="r" b="b"/>
            <a:pathLst>
              <a:path w="9144000" h="1904">
                <a:moveTo>
                  <a:pt x="0" y="0"/>
                </a:moveTo>
                <a:lnTo>
                  <a:pt x="9144000" y="1587"/>
                </a:lnTo>
              </a:path>
            </a:pathLst>
          </a:custGeom>
          <a:ln w="88900">
            <a:solidFill>
              <a:srgbClr val="5799E8"/>
            </a:solidFill>
          </a:ln>
        </p:spPr>
        <p:txBody>
          <a:bodyPr wrap="square" lIns="0" tIns="0" rIns="0" bIns="0" rtlCol="0"/>
          <a:lstStyle/>
          <a:p>
            <a:endParaRPr/>
          </a:p>
        </p:txBody>
      </p:sp>
      <p:sp>
        <p:nvSpPr>
          <p:cNvPr id="6" name="object 6"/>
          <p:cNvSpPr/>
          <p:nvPr/>
        </p:nvSpPr>
        <p:spPr>
          <a:xfrm>
            <a:off x="0" y="4953000"/>
            <a:ext cx="9144000" cy="1905"/>
          </a:xfrm>
          <a:custGeom>
            <a:avLst/>
            <a:gdLst/>
            <a:ahLst/>
            <a:cxnLst/>
            <a:rect l="l" t="t" r="r" b="b"/>
            <a:pathLst>
              <a:path w="9144000" h="1904">
                <a:moveTo>
                  <a:pt x="0" y="0"/>
                </a:moveTo>
                <a:lnTo>
                  <a:pt x="9144000" y="1587"/>
                </a:lnTo>
              </a:path>
            </a:pathLst>
          </a:custGeom>
          <a:ln w="6350">
            <a:solidFill>
              <a:srgbClr val="FFFFFF"/>
            </a:solidFill>
          </a:ln>
        </p:spPr>
        <p:txBody>
          <a:bodyPr wrap="square" lIns="0" tIns="0" rIns="0" bIns="0" rtlCol="0"/>
          <a:lstStyle/>
          <a:p>
            <a:endParaRPr/>
          </a:p>
        </p:txBody>
      </p:sp>
      <p:sp>
        <p:nvSpPr>
          <p:cNvPr id="7" name="object 7"/>
          <p:cNvSpPr/>
          <p:nvPr/>
        </p:nvSpPr>
        <p:spPr>
          <a:xfrm>
            <a:off x="80771" y="670559"/>
            <a:ext cx="5378195" cy="53781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9679" y="713231"/>
            <a:ext cx="4986972" cy="49865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257031" y="1524"/>
            <a:ext cx="886968" cy="457199"/>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257031" y="1524"/>
            <a:ext cx="886968" cy="176783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8257031" y="697991"/>
            <a:ext cx="886968" cy="238201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248400" y="2008632"/>
            <a:ext cx="2895600" cy="238201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8257031" y="2008632"/>
            <a:ext cx="886968" cy="238201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789164" y="3899915"/>
            <a:ext cx="1354835" cy="1008887"/>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644121" y="3899915"/>
            <a:ext cx="499877" cy="1008887"/>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6904481" y="2280856"/>
            <a:ext cx="2035175" cy="2322195"/>
          </a:xfrm>
          <a:prstGeom prst="rect">
            <a:avLst/>
          </a:prstGeom>
        </p:spPr>
        <p:txBody>
          <a:bodyPr vert="horz" wrap="square" lIns="0" tIns="0" rIns="0" bIns="0" rtlCol="0">
            <a:spAutoFit/>
          </a:bodyPr>
          <a:lstStyle/>
          <a:p>
            <a:pPr marL="12700">
              <a:lnSpc>
                <a:spcPct val="100000"/>
              </a:lnSpc>
            </a:pPr>
            <a:r>
              <a:rPr sz="8600" b="1" spc="5" dirty="0">
                <a:solidFill>
                  <a:srgbClr val="FFFFFF"/>
                </a:solidFill>
                <a:latin typeface="Corbel"/>
                <a:cs typeface="Corbel"/>
              </a:rPr>
              <a:t>O</a:t>
            </a:r>
            <a:r>
              <a:rPr sz="8600" b="1" dirty="0">
                <a:solidFill>
                  <a:srgbClr val="FFFFFF"/>
                </a:solidFill>
                <a:latin typeface="Corbel"/>
                <a:cs typeface="Corbel"/>
              </a:rPr>
              <a:t>og</a:t>
            </a:r>
            <a:endParaRPr sz="8600">
              <a:latin typeface="Corbel"/>
              <a:cs typeface="Corbel"/>
            </a:endParaRPr>
          </a:p>
          <a:p>
            <a:pPr marL="1165860">
              <a:lnSpc>
                <a:spcPct val="100000"/>
              </a:lnSpc>
              <a:spcBef>
                <a:spcPts val="3340"/>
              </a:spcBef>
            </a:pPr>
            <a:r>
              <a:rPr sz="3600" b="1" spc="-5" dirty="0">
                <a:solidFill>
                  <a:srgbClr val="FFFFFF"/>
                </a:solidFill>
                <a:latin typeface="Corbel"/>
                <a:cs typeface="Corbel"/>
              </a:rPr>
              <a:t>A</a:t>
            </a:r>
            <a:r>
              <a:rPr sz="3600" b="1" dirty="0">
                <a:solidFill>
                  <a:srgbClr val="FFFFFF"/>
                </a:solidFill>
                <a:latin typeface="Corbel"/>
                <a:cs typeface="Corbel"/>
              </a:rPr>
              <a:t>&amp;F</a:t>
            </a:r>
            <a:endParaRPr sz="3600">
              <a:latin typeface="Corbel"/>
              <a:cs typeface="Corbel"/>
            </a:endParaRPr>
          </a:p>
        </p:txBody>
      </p:sp>
      <p:sp>
        <p:nvSpPr>
          <p:cNvPr id="17" name="object 17"/>
          <p:cNvSpPr/>
          <p:nvPr/>
        </p:nvSpPr>
        <p:spPr>
          <a:xfrm>
            <a:off x="685534" y="1156715"/>
            <a:ext cx="3781308" cy="373989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0" y="286512"/>
            <a:ext cx="6470903" cy="1341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034783" y="286512"/>
            <a:ext cx="917435" cy="134111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797560">
              <a:lnSpc>
                <a:spcPct val="100000"/>
              </a:lnSpc>
            </a:pPr>
            <a:r>
              <a:rPr spc="-5" dirty="0"/>
              <a:t>Inhoud van de</a:t>
            </a:r>
            <a:r>
              <a:rPr spc="-65" dirty="0"/>
              <a:t> </a:t>
            </a:r>
            <a:r>
              <a:rPr spc="-5" dirty="0"/>
              <a:t>oogbol</a:t>
            </a:r>
          </a:p>
        </p:txBody>
      </p:sp>
      <p:sp>
        <p:nvSpPr>
          <p:cNvPr id="5" name="object 5"/>
          <p:cNvSpPr/>
          <p:nvPr/>
        </p:nvSpPr>
        <p:spPr>
          <a:xfrm>
            <a:off x="390143" y="2058924"/>
            <a:ext cx="548639" cy="5730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02563" y="2005596"/>
            <a:ext cx="2078723" cy="67969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375910" y="2005596"/>
            <a:ext cx="467867" cy="67969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25420" y="2456684"/>
            <a:ext cx="708650" cy="62330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062227" y="2456684"/>
            <a:ext cx="7600186" cy="62331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1062227" y="2791964"/>
            <a:ext cx="5239511" cy="62331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929883" y="2791964"/>
            <a:ext cx="429767" cy="62331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90143" y="3425951"/>
            <a:ext cx="548639" cy="57302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02563" y="3372624"/>
            <a:ext cx="2505455" cy="679691"/>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802635" y="3372624"/>
            <a:ext cx="467862" cy="679691"/>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90143" y="4047743"/>
            <a:ext cx="548639" cy="573023"/>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702561" y="3994416"/>
            <a:ext cx="1150609" cy="679691"/>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1447795" y="3994416"/>
            <a:ext cx="507483" cy="679691"/>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1549908" y="3994416"/>
            <a:ext cx="467862" cy="679691"/>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612391" y="3994416"/>
            <a:ext cx="4134611" cy="679691"/>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5341616" y="3982211"/>
            <a:ext cx="705611" cy="679703"/>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5641847" y="3994416"/>
            <a:ext cx="466343" cy="679691"/>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5702808" y="3994416"/>
            <a:ext cx="2296665" cy="679691"/>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5885686" y="3994416"/>
            <a:ext cx="2176266" cy="679691"/>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390143" y="4664963"/>
            <a:ext cx="548639" cy="573023"/>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702563" y="4611636"/>
            <a:ext cx="3909059" cy="679691"/>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4206240" y="4611636"/>
            <a:ext cx="467862" cy="679691"/>
          </a:xfrm>
          <a:prstGeom prst="rect">
            <a:avLst/>
          </a:prstGeom>
          <a:blipFill>
            <a:blip r:embed="rId6" cstate="print"/>
            <a:stretch>
              <a:fillRect/>
            </a:stretch>
          </a:blipFill>
        </p:spPr>
        <p:txBody>
          <a:bodyPr wrap="square" lIns="0" tIns="0" rIns="0" bIns="0" rtlCol="0"/>
          <a:lstStyle/>
          <a:p>
            <a:endParaRPr/>
          </a:p>
        </p:txBody>
      </p:sp>
      <p:sp>
        <p:nvSpPr>
          <p:cNvPr id="27" name="object 27"/>
          <p:cNvSpPr txBox="1"/>
          <p:nvPr/>
        </p:nvSpPr>
        <p:spPr>
          <a:xfrm>
            <a:off x="535940" y="2083308"/>
            <a:ext cx="7877175" cy="3002280"/>
          </a:xfrm>
          <a:prstGeom prst="rect">
            <a:avLst/>
          </a:prstGeom>
        </p:spPr>
        <p:txBody>
          <a:bodyPr vert="horz" wrap="square" lIns="0" tIns="0" rIns="0" bIns="0" rtlCol="0">
            <a:spAutoFit/>
          </a:bodyPr>
          <a:lstStyle/>
          <a:p>
            <a:pPr marL="355600" indent="-342900">
              <a:lnSpc>
                <a:spcPct val="100000"/>
              </a:lnSpc>
              <a:buClr>
                <a:srgbClr val="FFB91D"/>
              </a:buClr>
              <a:buSzPct val="89583"/>
              <a:buFont typeface="Wingdings"/>
              <a:buChar char=""/>
              <a:tabLst>
                <a:tab pos="355600" algn="l"/>
              </a:tabLst>
            </a:pPr>
            <a:r>
              <a:rPr sz="2400" b="1" spc="-5" dirty="0">
                <a:solidFill>
                  <a:srgbClr val="FFFFFF"/>
                </a:solidFill>
                <a:latin typeface="Corbel"/>
                <a:cs typeface="Corbel"/>
              </a:rPr>
              <a:t>Kamervocht</a:t>
            </a:r>
            <a:endParaRPr sz="2400">
              <a:latin typeface="Corbel"/>
              <a:cs typeface="Corbel"/>
            </a:endParaRPr>
          </a:p>
          <a:p>
            <a:pPr marL="698500" marR="5080">
              <a:lnSpc>
                <a:spcPct val="100000"/>
              </a:lnSpc>
              <a:spcBef>
                <a:spcPts val="620"/>
              </a:spcBef>
            </a:pPr>
            <a:r>
              <a:rPr sz="2200" b="1" spc="-5" dirty="0">
                <a:solidFill>
                  <a:srgbClr val="FFFFFF"/>
                </a:solidFill>
                <a:latin typeface="Corbel"/>
                <a:cs typeface="Corbel"/>
              </a:rPr>
              <a:t>oogdruk op peil houden, aanvoer voedingsstoffen </a:t>
            </a:r>
            <a:r>
              <a:rPr sz="2200" b="1" spc="-10" dirty="0">
                <a:solidFill>
                  <a:srgbClr val="FFFFFF"/>
                </a:solidFill>
                <a:latin typeface="Corbel"/>
                <a:cs typeface="Corbel"/>
              </a:rPr>
              <a:t>achterste  </a:t>
            </a:r>
            <a:r>
              <a:rPr sz="2200" b="1" spc="-5" dirty="0">
                <a:solidFill>
                  <a:srgbClr val="FFFFFF"/>
                </a:solidFill>
                <a:latin typeface="Corbel"/>
                <a:cs typeface="Corbel"/>
              </a:rPr>
              <a:t>deel hoornvlies/ lens, afvoer</a:t>
            </a:r>
            <a:r>
              <a:rPr sz="2200" b="1" spc="5" dirty="0">
                <a:solidFill>
                  <a:srgbClr val="FFFFFF"/>
                </a:solidFill>
                <a:latin typeface="Corbel"/>
                <a:cs typeface="Corbel"/>
              </a:rPr>
              <a:t> </a:t>
            </a:r>
            <a:r>
              <a:rPr sz="2200" b="1" spc="-10" dirty="0">
                <a:solidFill>
                  <a:srgbClr val="FFFFFF"/>
                </a:solidFill>
                <a:latin typeface="Corbel"/>
                <a:cs typeface="Corbel"/>
              </a:rPr>
              <a:t>afvalstoffen</a:t>
            </a:r>
            <a:endParaRPr sz="2200">
              <a:latin typeface="Corbel"/>
              <a:cs typeface="Corbel"/>
            </a:endParaRPr>
          </a:p>
          <a:p>
            <a:pPr>
              <a:lnSpc>
                <a:spcPct val="100000"/>
              </a:lnSpc>
              <a:spcBef>
                <a:spcPts val="29"/>
              </a:spcBef>
            </a:pPr>
            <a:endParaRPr sz="1700">
              <a:latin typeface="Times New Roman"/>
              <a:cs typeface="Times New Roman"/>
            </a:endParaRPr>
          </a:p>
          <a:p>
            <a:pPr marL="355600" indent="-342900">
              <a:lnSpc>
                <a:spcPct val="100000"/>
              </a:lnSpc>
              <a:buClr>
                <a:srgbClr val="FFB91D"/>
              </a:buClr>
              <a:buSzPct val="89583"/>
              <a:buFont typeface="Wingdings"/>
              <a:buChar char=""/>
              <a:tabLst>
                <a:tab pos="355600" algn="l"/>
              </a:tabLst>
            </a:pPr>
            <a:r>
              <a:rPr sz="2400" b="1" spc="-5" dirty="0">
                <a:solidFill>
                  <a:srgbClr val="FFFFFF"/>
                </a:solidFill>
                <a:latin typeface="Corbel"/>
                <a:cs typeface="Corbel"/>
              </a:rPr>
              <a:t>Regenboogvlies</a:t>
            </a:r>
            <a:endParaRPr sz="2400">
              <a:latin typeface="Corbel"/>
              <a:cs typeface="Corbel"/>
            </a:endParaRPr>
          </a:p>
          <a:p>
            <a:pPr marL="355600" indent="-342900">
              <a:lnSpc>
                <a:spcPct val="100000"/>
              </a:lnSpc>
              <a:spcBef>
                <a:spcPts val="2014"/>
              </a:spcBef>
              <a:buClr>
                <a:srgbClr val="FFB91D"/>
              </a:buClr>
              <a:buSzPct val="89583"/>
              <a:buFont typeface="Wingdings"/>
              <a:buChar char=""/>
              <a:tabLst>
                <a:tab pos="355600" algn="l"/>
              </a:tabLst>
            </a:pPr>
            <a:r>
              <a:rPr sz="2400" b="1" dirty="0">
                <a:solidFill>
                  <a:srgbClr val="FFFFFF"/>
                </a:solidFill>
                <a:latin typeface="Corbel"/>
                <a:cs typeface="Corbel"/>
              </a:rPr>
              <a:t>Lens  - </a:t>
            </a:r>
            <a:r>
              <a:rPr sz="2400" b="1" spc="-40" dirty="0">
                <a:solidFill>
                  <a:srgbClr val="FFFFFF"/>
                </a:solidFill>
                <a:latin typeface="Corbel"/>
                <a:cs typeface="Corbel"/>
              </a:rPr>
              <a:t>m.b.v. </a:t>
            </a:r>
            <a:r>
              <a:rPr sz="2400" b="1" dirty="0">
                <a:solidFill>
                  <a:srgbClr val="FFFFFF"/>
                </a:solidFill>
                <a:latin typeface="Corbel"/>
                <a:cs typeface="Corbel"/>
              </a:rPr>
              <a:t>spier in </a:t>
            </a:r>
            <a:r>
              <a:rPr sz="2400" b="1" spc="-5" dirty="0">
                <a:solidFill>
                  <a:srgbClr val="FFFFFF"/>
                </a:solidFill>
                <a:latin typeface="Corbel"/>
                <a:cs typeface="Corbel"/>
              </a:rPr>
              <a:t>straallichaam </a:t>
            </a:r>
            <a:r>
              <a:rPr sz="2400" spc="-5" dirty="0">
                <a:solidFill>
                  <a:srgbClr val="FFFFFF"/>
                </a:solidFill>
                <a:latin typeface="Wingdings"/>
                <a:cs typeface="Wingdings"/>
              </a:rPr>
              <a:t></a:t>
            </a:r>
            <a:r>
              <a:rPr sz="2400" spc="-80" dirty="0">
                <a:solidFill>
                  <a:srgbClr val="FFFFFF"/>
                </a:solidFill>
                <a:latin typeface="Times New Roman"/>
                <a:cs typeface="Times New Roman"/>
              </a:rPr>
              <a:t> </a:t>
            </a:r>
            <a:r>
              <a:rPr sz="2400" b="1" i="1" u="heavy" spc="-5" dirty="0">
                <a:solidFill>
                  <a:srgbClr val="FFFFFF"/>
                </a:solidFill>
                <a:latin typeface="Corbel"/>
                <a:cs typeface="Corbel"/>
              </a:rPr>
              <a:t>accommodatie</a:t>
            </a:r>
            <a:endParaRPr sz="2400">
              <a:latin typeface="Corbel"/>
              <a:cs typeface="Corbel"/>
            </a:endParaRPr>
          </a:p>
          <a:p>
            <a:pPr marL="355600" indent="-342900">
              <a:lnSpc>
                <a:spcPct val="100000"/>
              </a:lnSpc>
              <a:spcBef>
                <a:spcPts val="1980"/>
              </a:spcBef>
              <a:buClr>
                <a:srgbClr val="FFB91D"/>
              </a:buClr>
              <a:buSzPct val="89583"/>
              <a:buFont typeface="Wingdings"/>
              <a:buChar char=""/>
              <a:tabLst>
                <a:tab pos="355600" algn="l"/>
              </a:tabLst>
            </a:pPr>
            <a:r>
              <a:rPr sz="2400" b="1" spc="-5" dirty="0">
                <a:solidFill>
                  <a:srgbClr val="FFFFFF"/>
                </a:solidFill>
                <a:latin typeface="Corbel"/>
                <a:cs typeface="Corbel"/>
              </a:rPr>
              <a:t>Glasachtig lichaam</a:t>
            </a:r>
            <a:r>
              <a:rPr sz="2400" b="1" dirty="0">
                <a:solidFill>
                  <a:srgbClr val="FFFFFF"/>
                </a:solidFill>
                <a:latin typeface="Corbel"/>
                <a:cs typeface="Corbel"/>
              </a:rPr>
              <a:t> </a:t>
            </a:r>
            <a:r>
              <a:rPr sz="2400" b="1" spc="-10" dirty="0">
                <a:solidFill>
                  <a:srgbClr val="FFFFFF"/>
                </a:solidFill>
                <a:latin typeface="Corbel"/>
                <a:cs typeface="Corbel"/>
              </a:rPr>
              <a:t>(vorm!)</a:t>
            </a:r>
            <a:endParaRPr sz="2400">
              <a:latin typeface="Corbel"/>
              <a:cs typeface="Corbe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721223" cy="683110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99529" y="304800"/>
            <a:ext cx="2635623" cy="638287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211671" y="0"/>
            <a:ext cx="914400" cy="683110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703293" y="22411"/>
            <a:ext cx="6526530" cy="0"/>
          </a:xfrm>
          <a:custGeom>
            <a:avLst/>
            <a:gdLst/>
            <a:ahLst/>
            <a:cxnLst/>
            <a:rect l="l" t="t" r="r" b="b"/>
            <a:pathLst>
              <a:path w="6526530">
                <a:moveTo>
                  <a:pt x="0" y="0"/>
                </a:moveTo>
                <a:lnTo>
                  <a:pt x="6526306" y="0"/>
                </a:lnTo>
              </a:path>
            </a:pathLst>
          </a:custGeom>
          <a:ln w="44823">
            <a:solidFill>
              <a:srgbClr val="2348A8"/>
            </a:solidFill>
          </a:ln>
        </p:spPr>
        <p:txBody>
          <a:bodyPr wrap="square" lIns="0" tIns="0" rIns="0" bIns="0" rtlCol="0"/>
          <a:lstStyle/>
          <a:p>
            <a:endParaRPr/>
          </a:p>
        </p:txBody>
      </p:sp>
      <p:sp>
        <p:nvSpPr>
          <p:cNvPr id="6" name="object 6"/>
          <p:cNvSpPr/>
          <p:nvPr/>
        </p:nvSpPr>
        <p:spPr>
          <a:xfrm>
            <a:off x="1703293" y="6844553"/>
            <a:ext cx="6526530" cy="0"/>
          </a:xfrm>
          <a:custGeom>
            <a:avLst/>
            <a:gdLst/>
            <a:ahLst/>
            <a:cxnLst/>
            <a:rect l="l" t="t" r="r" b="b"/>
            <a:pathLst>
              <a:path w="6526530">
                <a:moveTo>
                  <a:pt x="0" y="0"/>
                </a:moveTo>
                <a:lnTo>
                  <a:pt x="6526306" y="0"/>
                </a:lnTo>
              </a:path>
            </a:pathLst>
          </a:custGeom>
          <a:ln w="26894">
            <a:solidFill>
              <a:srgbClr val="2344A8"/>
            </a:solidFill>
          </a:ln>
        </p:spPr>
        <p:txBody>
          <a:bodyPr wrap="square" lIns="0" tIns="0" rIns="0" bIns="0" rtlCol="0"/>
          <a:lstStyle/>
          <a:p>
            <a:endParaRPr/>
          </a:p>
        </p:txBody>
      </p:sp>
      <p:sp>
        <p:nvSpPr>
          <p:cNvPr id="7" name="object 7"/>
          <p:cNvSpPr txBox="1"/>
          <p:nvPr/>
        </p:nvSpPr>
        <p:spPr>
          <a:xfrm>
            <a:off x="5025464" y="2735729"/>
            <a:ext cx="137160" cy="224790"/>
          </a:xfrm>
          <a:prstGeom prst="rect">
            <a:avLst/>
          </a:prstGeom>
        </p:spPr>
        <p:txBody>
          <a:bodyPr vert="horz" wrap="square" lIns="0" tIns="0" rIns="0" bIns="0" rtlCol="0">
            <a:spAutoFit/>
          </a:bodyPr>
          <a:lstStyle/>
          <a:p>
            <a:pPr marL="12700">
              <a:lnSpc>
                <a:spcPct val="100000"/>
              </a:lnSpc>
            </a:pPr>
            <a:r>
              <a:rPr sz="1400" spc="100" dirty="0">
                <a:solidFill>
                  <a:srgbClr val="0F0F11"/>
                </a:solidFill>
                <a:latin typeface="Arial"/>
                <a:cs typeface="Arial"/>
              </a:rPr>
              <a:t>1</a:t>
            </a:r>
            <a:endParaRPr sz="1400">
              <a:latin typeface="Arial"/>
              <a:cs typeface="Arial"/>
            </a:endParaRPr>
          </a:p>
        </p:txBody>
      </p:sp>
      <p:sp>
        <p:nvSpPr>
          <p:cNvPr id="8" name="object 8"/>
          <p:cNvSpPr txBox="1"/>
          <p:nvPr/>
        </p:nvSpPr>
        <p:spPr>
          <a:xfrm>
            <a:off x="2210546" y="853141"/>
            <a:ext cx="2118360" cy="2501265"/>
          </a:xfrm>
          <a:prstGeom prst="rect">
            <a:avLst/>
          </a:prstGeom>
        </p:spPr>
        <p:txBody>
          <a:bodyPr vert="horz" wrap="square" lIns="0" tIns="0" rIns="0" bIns="0" rtlCol="0">
            <a:spAutoFit/>
          </a:bodyPr>
          <a:lstStyle/>
          <a:p>
            <a:pPr marL="21590">
              <a:lnSpc>
                <a:spcPct val="100000"/>
              </a:lnSpc>
              <a:tabLst>
                <a:tab pos="326390" algn="l"/>
              </a:tabLst>
            </a:pPr>
            <a:r>
              <a:rPr sz="1400" spc="90" dirty="0">
                <a:solidFill>
                  <a:srgbClr val="0F0F11"/>
                </a:solidFill>
                <a:latin typeface="Times New Roman"/>
                <a:cs typeface="Times New Roman"/>
              </a:rPr>
              <a:t>1	</a:t>
            </a:r>
            <a:r>
              <a:rPr sz="1350" spc="15" dirty="0">
                <a:solidFill>
                  <a:srgbClr val="0F0F11"/>
                </a:solidFill>
                <a:latin typeface="Arial"/>
                <a:cs typeface="Arial"/>
              </a:rPr>
              <a:t>hoornvlies</a:t>
            </a:r>
            <a:r>
              <a:rPr sz="1350" spc="-40" dirty="0">
                <a:solidFill>
                  <a:srgbClr val="0F0F11"/>
                </a:solidFill>
                <a:latin typeface="Arial"/>
                <a:cs typeface="Arial"/>
              </a:rPr>
              <a:t> </a:t>
            </a:r>
            <a:r>
              <a:rPr sz="1350" spc="-5" dirty="0">
                <a:solidFill>
                  <a:srgbClr val="0F0F11"/>
                </a:solidFill>
                <a:latin typeface="Arial"/>
                <a:cs typeface="Arial"/>
              </a:rPr>
              <a:t>(cornea)</a:t>
            </a:r>
            <a:endParaRPr sz="1350">
              <a:latin typeface="Arial"/>
              <a:cs typeface="Arial"/>
            </a:endParaRPr>
          </a:p>
          <a:p>
            <a:pPr marL="12700">
              <a:lnSpc>
                <a:spcPct val="100000"/>
              </a:lnSpc>
              <a:spcBef>
                <a:spcPts val="555"/>
              </a:spcBef>
              <a:tabLst>
                <a:tab pos="326390" algn="l"/>
              </a:tabLst>
            </a:pPr>
            <a:r>
              <a:rPr sz="1350" spc="55" dirty="0">
                <a:solidFill>
                  <a:srgbClr val="0F0F11"/>
                </a:solidFill>
                <a:latin typeface="Arial"/>
                <a:cs typeface="Arial"/>
              </a:rPr>
              <a:t>2	</a:t>
            </a:r>
            <a:r>
              <a:rPr sz="1350" spc="15" dirty="0">
                <a:solidFill>
                  <a:srgbClr val="0F0F11"/>
                </a:solidFill>
                <a:latin typeface="Arial"/>
                <a:cs typeface="Arial"/>
              </a:rPr>
              <a:t>regenboogvlies</a:t>
            </a:r>
            <a:r>
              <a:rPr sz="1350" spc="-70" dirty="0">
                <a:solidFill>
                  <a:srgbClr val="0F0F11"/>
                </a:solidFill>
                <a:latin typeface="Arial"/>
                <a:cs typeface="Arial"/>
              </a:rPr>
              <a:t> </a:t>
            </a:r>
            <a:r>
              <a:rPr sz="1350" spc="-10" dirty="0">
                <a:solidFill>
                  <a:srgbClr val="0F0F11"/>
                </a:solidFill>
                <a:latin typeface="Arial"/>
                <a:cs typeface="Arial"/>
              </a:rPr>
              <a:t>(iris)</a:t>
            </a:r>
            <a:endParaRPr sz="1350">
              <a:latin typeface="Arial"/>
              <a:cs typeface="Arial"/>
            </a:endParaRPr>
          </a:p>
          <a:p>
            <a:pPr marL="326390" indent="-313690">
              <a:lnSpc>
                <a:spcPct val="100000"/>
              </a:lnSpc>
              <a:spcBef>
                <a:spcPts val="535"/>
              </a:spcBef>
              <a:buSzPct val="107407"/>
              <a:buFont typeface="Times New Roman"/>
              <a:buAutoNum type="arabicPlain" startAt="3"/>
              <a:tabLst>
                <a:tab pos="327025" algn="l"/>
              </a:tabLst>
            </a:pPr>
            <a:r>
              <a:rPr sz="1350" spc="-5" dirty="0">
                <a:solidFill>
                  <a:srgbClr val="0F0F11"/>
                </a:solidFill>
                <a:latin typeface="Arial"/>
                <a:cs typeface="Arial"/>
              </a:rPr>
              <a:t>voorste</a:t>
            </a:r>
            <a:r>
              <a:rPr sz="1350" spc="35" dirty="0">
                <a:solidFill>
                  <a:srgbClr val="0F0F11"/>
                </a:solidFill>
                <a:latin typeface="Arial"/>
                <a:cs typeface="Arial"/>
              </a:rPr>
              <a:t> </a:t>
            </a:r>
            <a:r>
              <a:rPr sz="1350" spc="15" dirty="0">
                <a:solidFill>
                  <a:srgbClr val="0F0F11"/>
                </a:solidFill>
                <a:latin typeface="Arial"/>
                <a:cs typeface="Arial"/>
              </a:rPr>
              <a:t>oogkamer</a:t>
            </a:r>
            <a:endParaRPr sz="1350">
              <a:latin typeface="Arial"/>
              <a:cs typeface="Arial"/>
            </a:endParaRPr>
          </a:p>
          <a:p>
            <a:pPr marL="326390" indent="-313690">
              <a:lnSpc>
                <a:spcPct val="100000"/>
              </a:lnSpc>
              <a:spcBef>
                <a:spcPts val="615"/>
              </a:spcBef>
              <a:buClr>
                <a:srgbClr val="0F0F11"/>
              </a:buClr>
              <a:buFont typeface="Times New Roman"/>
              <a:buAutoNum type="arabicPlain" startAt="3"/>
              <a:tabLst>
                <a:tab pos="327025" algn="l"/>
              </a:tabLst>
            </a:pPr>
            <a:r>
              <a:rPr sz="1350" spc="35" dirty="0">
                <a:solidFill>
                  <a:srgbClr val="262628"/>
                </a:solidFill>
                <a:latin typeface="Arial"/>
                <a:cs typeface="Arial"/>
              </a:rPr>
              <a:t>lens</a:t>
            </a:r>
            <a:endParaRPr sz="1350">
              <a:latin typeface="Arial"/>
              <a:cs typeface="Arial"/>
            </a:endParaRPr>
          </a:p>
          <a:p>
            <a:pPr marL="326390" indent="-313690">
              <a:lnSpc>
                <a:spcPct val="100000"/>
              </a:lnSpc>
              <a:spcBef>
                <a:spcPts val="535"/>
              </a:spcBef>
              <a:buSzPct val="107407"/>
              <a:buFont typeface="Times New Roman"/>
              <a:buAutoNum type="arabicPlain" startAt="3"/>
              <a:tabLst>
                <a:tab pos="327025" algn="l"/>
              </a:tabLst>
            </a:pPr>
            <a:r>
              <a:rPr sz="1350" spc="10" dirty="0">
                <a:solidFill>
                  <a:srgbClr val="0F0F11"/>
                </a:solidFill>
                <a:latin typeface="Arial"/>
                <a:cs typeface="Arial"/>
              </a:rPr>
              <a:t>achterste</a:t>
            </a:r>
            <a:r>
              <a:rPr sz="1350" spc="-35" dirty="0">
                <a:solidFill>
                  <a:srgbClr val="0F0F11"/>
                </a:solidFill>
                <a:latin typeface="Arial"/>
                <a:cs typeface="Arial"/>
              </a:rPr>
              <a:t> </a:t>
            </a:r>
            <a:r>
              <a:rPr sz="1350" spc="5" dirty="0">
                <a:solidFill>
                  <a:srgbClr val="0F0F11"/>
                </a:solidFill>
                <a:latin typeface="Arial"/>
                <a:cs typeface="Arial"/>
              </a:rPr>
              <a:t>oogkamer</a:t>
            </a:r>
            <a:endParaRPr sz="1350">
              <a:latin typeface="Arial"/>
              <a:cs typeface="Arial"/>
            </a:endParaRPr>
          </a:p>
          <a:p>
            <a:pPr marL="326390" marR="5080" indent="-313690">
              <a:lnSpc>
                <a:spcPct val="133200"/>
              </a:lnSpc>
              <a:spcBef>
                <a:spcPts val="10"/>
              </a:spcBef>
              <a:buSzPct val="103703"/>
              <a:buFont typeface="Times New Roman"/>
              <a:buAutoNum type="arabicPlain" startAt="3"/>
              <a:tabLst>
                <a:tab pos="327025" algn="l"/>
              </a:tabLst>
            </a:pPr>
            <a:r>
              <a:rPr sz="2025" spc="15" baseline="2057" dirty="0">
                <a:solidFill>
                  <a:srgbClr val="0F0F11"/>
                </a:solidFill>
                <a:latin typeface="Arial"/>
                <a:cs typeface="Arial"/>
              </a:rPr>
              <a:t>straallichaam </a:t>
            </a:r>
            <a:r>
              <a:rPr sz="2025" spc="22" baseline="2057" dirty="0">
                <a:solidFill>
                  <a:srgbClr val="0F0F11"/>
                </a:solidFill>
                <a:latin typeface="Arial"/>
                <a:cs typeface="Arial"/>
              </a:rPr>
              <a:t>(corpus  </a:t>
            </a:r>
            <a:r>
              <a:rPr sz="1350" spc="30" dirty="0">
                <a:solidFill>
                  <a:srgbClr val="0F0F11"/>
                </a:solidFill>
                <a:latin typeface="Arial"/>
                <a:cs typeface="Arial"/>
              </a:rPr>
              <a:t>ciliare) </a:t>
            </a:r>
            <a:r>
              <a:rPr sz="1350" spc="50" dirty="0">
                <a:solidFill>
                  <a:srgbClr val="0F0F11"/>
                </a:solidFill>
                <a:latin typeface="Arial"/>
                <a:cs typeface="Arial"/>
              </a:rPr>
              <a:t>en</a:t>
            </a:r>
            <a:r>
              <a:rPr sz="1350" spc="-310" dirty="0">
                <a:solidFill>
                  <a:srgbClr val="0F0F11"/>
                </a:solidFill>
                <a:latin typeface="Arial"/>
                <a:cs typeface="Arial"/>
              </a:rPr>
              <a:t> </a:t>
            </a:r>
            <a:r>
              <a:rPr sz="1350" spc="10" dirty="0">
                <a:solidFill>
                  <a:srgbClr val="0F0F11"/>
                </a:solidFill>
                <a:latin typeface="Arial"/>
                <a:cs typeface="Arial"/>
              </a:rPr>
              <a:t>ophangband</a:t>
            </a:r>
            <a:endParaRPr sz="1350">
              <a:latin typeface="Arial"/>
              <a:cs typeface="Arial"/>
            </a:endParaRPr>
          </a:p>
          <a:p>
            <a:pPr marL="326390">
              <a:lnSpc>
                <a:spcPct val="100000"/>
              </a:lnSpc>
              <a:spcBef>
                <a:spcPts val="635"/>
              </a:spcBef>
            </a:pPr>
            <a:r>
              <a:rPr sz="1350" spc="-5" dirty="0">
                <a:solidFill>
                  <a:srgbClr val="0F0F11"/>
                </a:solidFill>
                <a:latin typeface="Arial"/>
                <a:cs typeface="Arial"/>
              </a:rPr>
              <a:t>voor </a:t>
            </a:r>
            <a:r>
              <a:rPr sz="1350" spc="55" dirty="0">
                <a:solidFill>
                  <a:srgbClr val="0F0F11"/>
                </a:solidFill>
                <a:latin typeface="Arial"/>
                <a:cs typeface="Arial"/>
              </a:rPr>
              <a:t>de</a:t>
            </a:r>
            <a:r>
              <a:rPr sz="1350" spc="-170" dirty="0">
                <a:solidFill>
                  <a:srgbClr val="0F0F11"/>
                </a:solidFill>
                <a:latin typeface="Arial"/>
                <a:cs typeface="Arial"/>
              </a:rPr>
              <a:t> </a:t>
            </a:r>
            <a:r>
              <a:rPr sz="1350" spc="55" dirty="0">
                <a:solidFill>
                  <a:srgbClr val="0F0F11"/>
                </a:solidFill>
                <a:latin typeface="Arial"/>
                <a:cs typeface="Arial"/>
              </a:rPr>
              <a:t>lens</a:t>
            </a:r>
            <a:endParaRPr sz="1350">
              <a:latin typeface="Arial"/>
              <a:cs typeface="Arial"/>
            </a:endParaRPr>
          </a:p>
          <a:p>
            <a:pPr marL="326390" indent="-313690">
              <a:lnSpc>
                <a:spcPct val="100000"/>
              </a:lnSpc>
              <a:spcBef>
                <a:spcPts val="635"/>
              </a:spcBef>
              <a:buFont typeface="Times New Roman"/>
              <a:buAutoNum type="arabicPlain" startAt="7"/>
              <a:tabLst>
                <a:tab pos="327025" algn="l"/>
              </a:tabLst>
            </a:pPr>
            <a:r>
              <a:rPr sz="1350" spc="30" dirty="0">
                <a:solidFill>
                  <a:srgbClr val="0F0F11"/>
                </a:solidFill>
                <a:latin typeface="Arial"/>
                <a:cs typeface="Arial"/>
              </a:rPr>
              <a:t>harde </a:t>
            </a:r>
            <a:r>
              <a:rPr sz="1350" spc="10" dirty="0">
                <a:solidFill>
                  <a:srgbClr val="0F0F11"/>
                </a:solidFill>
                <a:latin typeface="Arial"/>
                <a:cs typeface="Arial"/>
              </a:rPr>
              <a:t>oogrok</a:t>
            </a:r>
            <a:r>
              <a:rPr sz="1350" spc="-65" dirty="0">
                <a:solidFill>
                  <a:srgbClr val="0F0F11"/>
                </a:solidFill>
                <a:latin typeface="Arial"/>
                <a:cs typeface="Arial"/>
              </a:rPr>
              <a:t> </a:t>
            </a:r>
            <a:r>
              <a:rPr sz="1350" spc="10" dirty="0">
                <a:solidFill>
                  <a:srgbClr val="0F0F11"/>
                </a:solidFill>
                <a:latin typeface="Arial"/>
                <a:cs typeface="Arial"/>
              </a:rPr>
              <a:t>(sclera)</a:t>
            </a:r>
            <a:endParaRPr sz="1350">
              <a:latin typeface="Arial"/>
              <a:cs typeface="Arial"/>
            </a:endParaRPr>
          </a:p>
        </p:txBody>
      </p:sp>
      <p:sp>
        <p:nvSpPr>
          <p:cNvPr id="9" name="object 9"/>
          <p:cNvSpPr txBox="1"/>
          <p:nvPr/>
        </p:nvSpPr>
        <p:spPr>
          <a:xfrm>
            <a:off x="5016500" y="3317314"/>
            <a:ext cx="142875" cy="654685"/>
          </a:xfrm>
          <a:prstGeom prst="rect">
            <a:avLst/>
          </a:prstGeom>
        </p:spPr>
        <p:txBody>
          <a:bodyPr vert="horz" wrap="square" lIns="0" tIns="0" rIns="0" bIns="0" rtlCol="0">
            <a:spAutoFit/>
          </a:bodyPr>
          <a:lstStyle/>
          <a:p>
            <a:pPr marL="12700">
              <a:lnSpc>
                <a:spcPct val="100000"/>
              </a:lnSpc>
            </a:pPr>
            <a:r>
              <a:rPr sz="1550" spc="145" dirty="0">
                <a:solidFill>
                  <a:srgbClr val="0F0F11"/>
                </a:solidFill>
                <a:latin typeface="Times New Roman"/>
                <a:cs typeface="Times New Roman"/>
              </a:rPr>
              <a:t>3</a:t>
            </a:r>
            <a:endParaRPr sz="1550">
              <a:latin typeface="Times New Roman"/>
              <a:cs typeface="Times New Roman"/>
            </a:endParaRPr>
          </a:p>
          <a:p>
            <a:pPr>
              <a:lnSpc>
                <a:spcPct val="100000"/>
              </a:lnSpc>
              <a:spcBef>
                <a:spcPts val="34"/>
              </a:spcBef>
            </a:pPr>
            <a:endParaRPr sz="1350">
              <a:latin typeface="Times New Roman"/>
              <a:cs typeface="Times New Roman"/>
            </a:endParaRPr>
          </a:p>
          <a:p>
            <a:pPr marL="12700">
              <a:lnSpc>
                <a:spcPct val="100000"/>
              </a:lnSpc>
            </a:pPr>
            <a:r>
              <a:rPr sz="1350" spc="55" dirty="0">
                <a:solidFill>
                  <a:srgbClr val="0F0F11"/>
                </a:solidFill>
                <a:latin typeface="Arial"/>
                <a:cs typeface="Arial"/>
              </a:rPr>
              <a:t>2</a:t>
            </a:r>
            <a:endParaRPr sz="1350">
              <a:latin typeface="Arial"/>
              <a:cs typeface="Arial"/>
            </a:endParaRPr>
          </a:p>
        </p:txBody>
      </p:sp>
      <p:sp>
        <p:nvSpPr>
          <p:cNvPr id="10" name="object 10"/>
          <p:cNvSpPr txBox="1"/>
          <p:nvPr/>
        </p:nvSpPr>
        <p:spPr>
          <a:xfrm>
            <a:off x="2291229" y="5637300"/>
            <a:ext cx="5761355" cy="766445"/>
          </a:xfrm>
          <a:prstGeom prst="rect">
            <a:avLst/>
          </a:prstGeom>
        </p:spPr>
        <p:txBody>
          <a:bodyPr vert="horz" wrap="square" lIns="0" tIns="0" rIns="0" bIns="0" rtlCol="0">
            <a:spAutoFit/>
          </a:bodyPr>
          <a:lstStyle/>
          <a:p>
            <a:pPr marL="12700" marR="3333750" indent="1416050">
              <a:lnSpc>
                <a:spcPct val="139400"/>
              </a:lnSpc>
            </a:pPr>
            <a:r>
              <a:rPr sz="1350" spc="20" dirty="0">
                <a:solidFill>
                  <a:srgbClr val="0F0F11"/>
                </a:solidFill>
                <a:latin typeface="Arial"/>
                <a:cs typeface="Arial"/>
              </a:rPr>
              <a:t>Figuur</a:t>
            </a:r>
            <a:r>
              <a:rPr sz="1350" spc="-30" dirty="0">
                <a:solidFill>
                  <a:srgbClr val="0F0F11"/>
                </a:solidFill>
                <a:latin typeface="Arial"/>
                <a:cs typeface="Arial"/>
              </a:rPr>
              <a:t> </a:t>
            </a:r>
            <a:r>
              <a:rPr sz="1350" spc="5" dirty="0">
                <a:latin typeface="Arial"/>
                <a:cs typeface="Arial"/>
              </a:rPr>
              <a:t>15.15  </a:t>
            </a:r>
            <a:r>
              <a:rPr sz="1350" spc="15" dirty="0">
                <a:solidFill>
                  <a:srgbClr val="0F0F11"/>
                </a:solidFill>
                <a:latin typeface="Arial"/>
                <a:cs typeface="Arial"/>
              </a:rPr>
              <a:t>De</a:t>
            </a:r>
            <a:r>
              <a:rPr sz="1350" spc="-105" dirty="0">
                <a:solidFill>
                  <a:srgbClr val="0F0F11"/>
                </a:solidFill>
                <a:latin typeface="Arial"/>
                <a:cs typeface="Arial"/>
              </a:rPr>
              <a:t> </a:t>
            </a:r>
            <a:r>
              <a:rPr sz="1350" spc="25" dirty="0">
                <a:solidFill>
                  <a:srgbClr val="0F0F11"/>
                </a:solidFill>
                <a:latin typeface="Arial"/>
                <a:cs typeface="Arial"/>
              </a:rPr>
              <a:t>stroom</a:t>
            </a:r>
            <a:r>
              <a:rPr sz="1350" spc="-25" dirty="0">
                <a:solidFill>
                  <a:srgbClr val="0F0F11"/>
                </a:solidFill>
                <a:latin typeface="Arial"/>
                <a:cs typeface="Arial"/>
              </a:rPr>
              <a:t> </a:t>
            </a:r>
            <a:r>
              <a:rPr sz="1350" spc="70" dirty="0">
                <a:solidFill>
                  <a:srgbClr val="0F0F11"/>
                </a:solidFill>
                <a:latin typeface="Arial"/>
                <a:cs typeface="Arial"/>
              </a:rPr>
              <a:t>van</a:t>
            </a:r>
            <a:r>
              <a:rPr sz="1350" spc="-110" dirty="0">
                <a:solidFill>
                  <a:srgbClr val="0F0F11"/>
                </a:solidFill>
                <a:latin typeface="Arial"/>
                <a:cs typeface="Arial"/>
              </a:rPr>
              <a:t> </a:t>
            </a:r>
            <a:r>
              <a:rPr sz="1350" spc="5" dirty="0">
                <a:solidFill>
                  <a:srgbClr val="0F0F11"/>
                </a:solidFill>
                <a:latin typeface="Arial"/>
                <a:cs typeface="Arial"/>
              </a:rPr>
              <a:t>het</a:t>
            </a:r>
            <a:r>
              <a:rPr sz="1350" spc="-30" dirty="0">
                <a:solidFill>
                  <a:srgbClr val="0F0F11"/>
                </a:solidFill>
                <a:latin typeface="Arial"/>
                <a:cs typeface="Arial"/>
              </a:rPr>
              <a:t> </a:t>
            </a:r>
            <a:r>
              <a:rPr sz="1350" spc="5" dirty="0">
                <a:solidFill>
                  <a:srgbClr val="0F0F11"/>
                </a:solidFill>
                <a:latin typeface="Arial"/>
                <a:cs typeface="Arial"/>
              </a:rPr>
              <a:t>kamerwater</a:t>
            </a:r>
            <a:endParaRPr sz="1350">
              <a:latin typeface="Arial"/>
              <a:cs typeface="Arial"/>
            </a:endParaRPr>
          </a:p>
          <a:p>
            <a:pPr marR="5080" algn="r">
              <a:lnSpc>
                <a:spcPts val="1420"/>
              </a:lnSpc>
            </a:pPr>
            <a:r>
              <a:rPr sz="1400" spc="130" dirty="0">
                <a:solidFill>
                  <a:srgbClr val="0F0F11"/>
                </a:solidFill>
                <a:latin typeface="Times New Roman"/>
                <a:cs typeface="Times New Roman"/>
              </a:rPr>
              <a:t>7</a:t>
            </a:r>
            <a:endParaRPr sz="140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4370" y="440753"/>
            <a:ext cx="7275258" cy="738664"/>
          </a:xfrm>
        </p:spPr>
        <p:txBody>
          <a:bodyPr/>
          <a:lstStyle/>
          <a:p>
            <a:r>
              <a:rPr lang="nl-NL" dirty="0" err="1" smtClean="0"/>
              <a:t>Accomoderen</a:t>
            </a:r>
            <a:endParaRPr lang="nl-NL" dirty="0"/>
          </a:p>
        </p:txBody>
      </p:sp>
      <p:sp>
        <p:nvSpPr>
          <p:cNvPr id="3" name="Tijdelijke aanduiding voor tekst 2"/>
          <p:cNvSpPr>
            <a:spLocks noGrp="1"/>
          </p:cNvSpPr>
          <p:nvPr>
            <p:ph type="body" idx="1"/>
          </p:nvPr>
        </p:nvSpPr>
        <p:spPr>
          <a:xfrm>
            <a:off x="535939" y="2057400"/>
            <a:ext cx="8072119" cy="4062651"/>
          </a:xfrm>
        </p:spPr>
        <p:txBody>
          <a:bodyPr/>
          <a:lstStyle/>
          <a:p>
            <a:r>
              <a:rPr lang="nl-NL" dirty="0"/>
              <a:t>A</a:t>
            </a:r>
            <a:r>
              <a:rPr lang="nl-NL" b="0" dirty="0"/>
              <a:t>chter de </a:t>
            </a:r>
            <a:r>
              <a:rPr lang="nl-NL" b="0" dirty="0">
                <a:hlinkClick r:id="rId2"/>
              </a:rPr>
              <a:t>iris</a:t>
            </a:r>
            <a:r>
              <a:rPr lang="nl-NL" b="0" dirty="0"/>
              <a:t> ligt de ooglens. De ooglens is opgehangen aan een kringspier: de accommodatiespier. </a:t>
            </a:r>
            <a:endParaRPr lang="nl-NL" b="0" dirty="0" smtClean="0"/>
          </a:p>
          <a:p>
            <a:r>
              <a:rPr lang="nl-NL" b="0" dirty="0" smtClean="0"/>
              <a:t>De </a:t>
            </a:r>
            <a:r>
              <a:rPr lang="nl-NL" b="0" dirty="0"/>
              <a:t>accommodatiespier ligt rondom de ooglens en zorgt ervoor dat de lens kan opbollen. </a:t>
            </a:r>
            <a:endParaRPr lang="nl-NL" b="0" dirty="0" smtClean="0"/>
          </a:p>
          <a:p>
            <a:r>
              <a:rPr lang="nl-NL" b="0" dirty="0" smtClean="0"/>
              <a:t>Het </a:t>
            </a:r>
            <a:r>
              <a:rPr lang="nl-NL" b="0" dirty="0"/>
              <a:t>opbollen is nodig om dingen op korte afstand goed te kunnen zien. </a:t>
            </a:r>
            <a:endParaRPr lang="nl-NL" b="0" dirty="0" smtClean="0"/>
          </a:p>
          <a:p>
            <a:r>
              <a:rPr lang="nl-NL" i="1" dirty="0" smtClean="0"/>
              <a:t>Hoe </a:t>
            </a:r>
            <a:r>
              <a:rPr lang="nl-NL" i="1" dirty="0"/>
              <a:t>boller de lens, hoe sterker deze is en hoe scherper een dichtbijgelegen voorwerp op het netvlies wordt afgebeeld. </a:t>
            </a:r>
            <a:endParaRPr lang="nl-NL" i="1" dirty="0" smtClean="0"/>
          </a:p>
          <a:p>
            <a:r>
              <a:rPr lang="nl-NL" dirty="0" smtClean="0">
                <a:solidFill>
                  <a:srgbClr val="FF0000"/>
                </a:solidFill>
              </a:rPr>
              <a:t>Dit </a:t>
            </a:r>
            <a:r>
              <a:rPr lang="nl-NL" dirty="0">
                <a:solidFill>
                  <a:srgbClr val="FF0000"/>
                </a:solidFill>
              </a:rPr>
              <a:t>heet accommoderen. </a:t>
            </a:r>
            <a:endParaRPr lang="nl-NL" dirty="0" smtClean="0">
              <a:solidFill>
                <a:srgbClr val="FF0000"/>
              </a:solidFill>
            </a:endParaRPr>
          </a:p>
          <a:p>
            <a:r>
              <a:rPr lang="nl-NL" i="1" dirty="0" smtClean="0"/>
              <a:t>In </a:t>
            </a:r>
            <a:r>
              <a:rPr lang="nl-NL" i="1" dirty="0"/>
              <a:t>rust, als de accommodatiespier ontspannen is, is de lens afgeplat. We kunnen dan goed in de verte zien.</a:t>
            </a:r>
          </a:p>
        </p:txBody>
      </p:sp>
    </p:spTree>
    <p:extLst>
      <p:ext uri="{BB962C8B-B14F-4D97-AF65-F5344CB8AC3E}">
        <p14:creationId xmlns:p14="http://schemas.microsoft.com/office/powerpoint/2010/main" val="816496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3855" y="283464"/>
            <a:ext cx="5094731" cy="13594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17820" y="283464"/>
            <a:ext cx="1013447" cy="135940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20511" y="283464"/>
            <a:ext cx="935735" cy="135940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45479" y="283464"/>
            <a:ext cx="2317991" cy="13594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252715" y="283464"/>
            <a:ext cx="935735" cy="1359407"/>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577850">
              <a:lnSpc>
                <a:spcPct val="100000"/>
              </a:lnSpc>
            </a:pPr>
            <a:r>
              <a:rPr spc="-15" dirty="0"/>
              <a:t>Accommoderen </a:t>
            </a:r>
            <a:r>
              <a:rPr dirty="0"/>
              <a:t>-</a:t>
            </a:r>
            <a:r>
              <a:rPr spc="5" dirty="0"/>
              <a:t> </a:t>
            </a:r>
            <a:r>
              <a:rPr spc="-5" dirty="0"/>
              <a:t>testje</a:t>
            </a:r>
          </a:p>
        </p:txBody>
      </p:sp>
      <p:sp>
        <p:nvSpPr>
          <p:cNvPr id="8" name="object 8"/>
          <p:cNvSpPr/>
          <p:nvPr/>
        </p:nvSpPr>
        <p:spPr>
          <a:xfrm>
            <a:off x="390143" y="2058924"/>
            <a:ext cx="557783" cy="58216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02563" y="2005596"/>
            <a:ext cx="6672071" cy="68883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960107" y="2005596"/>
            <a:ext cx="477005" cy="68883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85444" y="2412491"/>
            <a:ext cx="6306311" cy="64007"/>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02559" y="2625852"/>
            <a:ext cx="477011" cy="688847"/>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535940" y="2083308"/>
            <a:ext cx="6626225" cy="396240"/>
          </a:xfrm>
          <a:prstGeom prst="rect">
            <a:avLst/>
          </a:prstGeom>
        </p:spPr>
        <p:txBody>
          <a:bodyPr vert="horz" wrap="square" lIns="0" tIns="0" rIns="0" bIns="0" rtlCol="0">
            <a:spAutoFit/>
          </a:bodyPr>
          <a:lstStyle/>
          <a:p>
            <a:pPr marL="355600" indent="-342900">
              <a:lnSpc>
                <a:spcPct val="100000"/>
              </a:lnSpc>
              <a:buClr>
                <a:srgbClr val="FFB91D"/>
              </a:buClr>
              <a:buSzPct val="89583"/>
              <a:buFont typeface="Wingdings"/>
              <a:buChar char=""/>
              <a:tabLst>
                <a:tab pos="355600" algn="l"/>
              </a:tabLst>
            </a:pPr>
            <a:r>
              <a:rPr sz="2400" b="1" u="heavy" spc="-5" dirty="0">
                <a:solidFill>
                  <a:srgbClr val="FFE400"/>
                </a:solidFill>
                <a:latin typeface="Corbel"/>
                <a:cs typeface="Corbel"/>
                <a:hlinkClick r:id="rId10"/>
              </a:rPr>
              <a:t>http://biodesk.nl/zintuigen/accommoderen.php</a:t>
            </a:r>
            <a:endParaRPr sz="2400">
              <a:latin typeface="Corbel"/>
              <a:cs typeface="Corbe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4370" y="440753"/>
            <a:ext cx="7275258" cy="738664"/>
          </a:xfrm>
        </p:spPr>
        <p:txBody>
          <a:bodyPr/>
          <a:lstStyle/>
          <a:p>
            <a:r>
              <a:rPr lang="nl-NL" dirty="0" smtClean="0"/>
              <a:t>Hoe werkt het oog?</a:t>
            </a:r>
            <a:endParaRPr lang="nl-NL" dirty="0"/>
          </a:p>
        </p:txBody>
      </p:sp>
      <p:sp>
        <p:nvSpPr>
          <p:cNvPr id="3" name="Tijdelijke aanduiding voor tekst 2"/>
          <p:cNvSpPr>
            <a:spLocks noGrp="1"/>
          </p:cNvSpPr>
          <p:nvPr>
            <p:ph type="body" idx="1"/>
          </p:nvPr>
        </p:nvSpPr>
        <p:spPr>
          <a:xfrm>
            <a:off x="535940" y="2083308"/>
            <a:ext cx="8072119" cy="2585323"/>
          </a:xfrm>
        </p:spPr>
        <p:txBody>
          <a:bodyPr/>
          <a:lstStyle/>
          <a:p>
            <a:pPr marL="342900" indent="-342900">
              <a:buFont typeface="Arial" panose="020B0604020202020204" pitchFamily="34" charset="0"/>
              <a:buChar char="•"/>
            </a:pPr>
            <a:r>
              <a:rPr lang="nl-NL" dirty="0"/>
              <a:t>Het oog vangt licht op uit de omgeving. </a:t>
            </a:r>
            <a:endParaRPr lang="nl-NL" dirty="0" smtClean="0"/>
          </a:p>
          <a:p>
            <a:pPr marL="342900" indent="-342900">
              <a:buFont typeface="Arial" panose="020B0604020202020204" pitchFamily="34" charset="0"/>
              <a:buChar char="•"/>
            </a:pPr>
            <a:r>
              <a:rPr lang="nl-NL" dirty="0" smtClean="0"/>
              <a:t>Het </a:t>
            </a:r>
            <a:r>
              <a:rPr lang="nl-NL" dirty="0"/>
              <a:t>licht komt het oog binnen via het </a:t>
            </a:r>
            <a:r>
              <a:rPr lang="nl-NL" dirty="0">
                <a:hlinkClick r:id="rId2"/>
              </a:rPr>
              <a:t>hoornvlies</a:t>
            </a:r>
            <a:r>
              <a:rPr lang="nl-NL" dirty="0"/>
              <a:t> (cornea). </a:t>
            </a:r>
            <a:endParaRPr lang="nl-NL" dirty="0" smtClean="0"/>
          </a:p>
          <a:p>
            <a:pPr marL="342900" indent="-342900">
              <a:buFont typeface="Arial" panose="020B0604020202020204" pitchFamily="34" charset="0"/>
              <a:buChar char="•"/>
            </a:pPr>
            <a:r>
              <a:rPr lang="nl-NL" dirty="0" smtClean="0"/>
              <a:t>De </a:t>
            </a:r>
            <a:r>
              <a:rPr lang="nl-NL" dirty="0"/>
              <a:t>bolle vorm van het hoornvlies helpt om het licht goed op het </a:t>
            </a:r>
            <a:r>
              <a:rPr lang="nl-NL" dirty="0">
                <a:hlinkClick r:id="rId3"/>
              </a:rPr>
              <a:t>netvlies</a:t>
            </a:r>
            <a:r>
              <a:rPr lang="nl-NL" dirty="0"/>
              <a:t> (retina) te projecteren dat zich achterin het oog bevindt. </a:t>
            </a:r>
            <a:endParaRPr lang="nl-NL" dirty="0" smtClean="0"/>
          </a:p>
          <a:p>
            <a:pPr marL="342900" indent="-342900">
              <a:buFont typeface="Arial" panose="020B0604020202020204" pitchFamily="34" charset="0"/>
              <a:buChar char="•"/>
            </a:pPr>
            <a:r>
              <a:rPr lang="nl-NL" dirty="0" smtClean="0"/>
              <a:t>Op </a:t>
            </a:r>
            <a:r>
              <a:rPr lang="nl-NL" dirty="0"/>
              <a:t>het netvlies wordt het licht geregistreerd door miljoenen lichtgevoelige cellen en omgezet in beelden.</a:t>
            </a:r>
          </a:p>
        </p:txBody>
      </p:sp>
    </p:spTree>
    <p:extLst>
      <p:ext uri="{BB962C8B-B14F-4D97-AF65-F5344CB8AC3E}">
        <p14:creationId xmlns:p14="http://schemas.microsoft.com/office/powerpoint/2010/main" val="287115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4370" y="440753"/>
            <a:ext cx="7275258" cy="738664"/>
          </a:xfrm>
        </p:spPr>
        <p:txBody>
          <a:bodyPr/>
          <a:lstStyle/>
          <a:p>
            <a:r>
              <a:rPr lang="nl-NL" dirty="0" smtClean="0"/>
              <a:t>Maar hoe dan?</a:t>
            </a:r>
            <a:endParaRPr lang="nl-NL" dirty="0"/>
          </a:p>
        </p:txBody>
      </p:sp>
      <p:sp>
        <p:nvSpPr>
          <p:cNvPr id="3" name="Tijdelijke aanduiding voor tekst 2"/>
          <p:cNvSpPr>
            <a:spLocks noGrp="1"/>
          </p:cNvSpPr>
          <p:nvPr>
            <p:ph type="body" idx="1"/>
          </p:nvPr>
        </p:nvSpPr>
        <p:spPr>
          <a:xfrm>
            <a:off x="535940" y="2083308"/>
            <a:ext cx="8072119" cy="4062651"/>
          </a:xfrm>
        </p:spPr>
        <p:txBody>
          <a:bodyPr/>
          <a:lstStyle/>
          <a:p>
            <a:pPr marL="342900" indent="-342900">
              <a:buFont typeface="Arial" panose="020B0604020202020204" pitchFamily="34" charset="0"/>
              <a:buChar char="•"/>
            </a:pPr>
            <a:r>
              <a:rPr lang="nl-NL" dirty="0"/>
              <a:t>Van die beelden op ons netvlies zijn we ons echter niet bewust. </a:t>
            </a:r>
            <a:endParaRPr lang="nl-NL" dirty="0" smtClean="0"/>
          </a:p>
          <a:p>
            <a:pPr marL="342900" indent="-342900">
              <a:buFont typeface="Arial" panose="020B0604020202020204" pitchFamily="34" charset="0"/>
              <a:buChar char="•"/>
            </a:pPr>
            <a:r>
              <a:rPr lang="nl-NL" dirty="0" smtClean="0"/>
              <a:t>Dat </a:t>
            </a:r>
            <a:r>
              <a:rPr lang="nl-NL" dirty="0"/>
              <a:t>gebeurt een fractie van een seconde later als het netvlies het licht heeft omgezet in miljoenen elektrische signalen die via de oogzenuw naar de hersenen worden geleid. </a:t>
            </a:r>
            <a:endParaRPr lang="nl-NL" dirty="0" smtClean="0"/>
          </a:p>
          <a:p>
            <a:pPr marL="342900" indent="-342900">
              <a:buFont typeface="Arial" panose="020B0604020202020204" pitchFamily="34" charset="0"/>
              <a:buChar char="•"/>
            </a:pPr>
            <a:r>
              <a:rPr lang="nl-NL" dirty="0" smtClean="0"/>
              <a:t>Pas </a:t>
            </a:r>
            <a:r>
              <a:rPr lang="nl-NL" dirty="0"/>
              <a:t>in de hersenen worden de signalen omgezet in bewuste beelden. </a:t>
            </a:r>
            <a:endParaRPr lang="nl-NL" dirty="0" smtClean="0"/>
          </a:p>
          <a:p>
            <a:pPr marL="342900" indent="-342900">
              <a:buFont typeface="Arial" panose="020B0604020202020204" pitchFamily="34" charset="0"/>
              <a:buChar char="•"/>
            </a:pPr>
            <a:r>
              <a:rPr lang="nl-NL" dirty="0" smtClean="0"/>
              <a:t>De </a:t>
            </a:r>
            <a:r>
              <a:rPr lang="nl-NL" dirty="0"/>
              <a:t>werking van het oog is een ingenieus proces, maar we zien dus pas echt iets als onze hersenen zich ermee bemoeien. </a:t>
            </a:r>
          </a:p>
        </p:txBody>
      </p:sp>
    </p:spTree>
    <p:extLst>
      <p:ext uri="{BB962C8B-B14F-4D97-AF65-F5344CB8AC3E}">
        <p14:creationId xmlns:p14="http://schemas.microsoft.com/office/powerpoint/2010/main" val="1685998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324555"/>
            <a:ext cx="8227058" cy="6094117"/>
          </a:xfrm>
          <a:prstGeom prst="rect">
            <a:avLst/>
          </a:prstGeom>
        </p:spPr>
      </p:pic>
    </p:spTree>
    <p:extLst>
      <p:ext uri="{BB962C8B-B14F-4D97-AF65-F5344CB8AC3E}">
        <p14:creationId xmlns:p14="http://schemas.microsoft.com/office/powerpoint/2010/main" val="2610825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1619" y="286512"/>
            <a:ext cx="6120383" cy="1341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59523" y="286512"/>
            <a:ext cx="917447" cy="134111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972185">
              <a:lnSpc>
                <a:spcPct val="100000"/>
              </a:lnSpc>
            </a:pPr>
            <a:r>
              <a:rPr spc="-5" dirty="0"/>
              <a:t>Bouw van de</a:t>
            </a:r>
            <a:r>
              <a:rPr spc="-70" dirty="0"/>
              <a:t> </a:t>
            </a:r>
            <a:r>
              <a:rPr spc="-5" dirty="0"/>
              <a:t>oogbol</a:t>
            </a:r>
          </a:p>
        </p:txBody>
      </p:sp>
      <p:sp>
        <p:nvSpPr>
          <p:cNvPr id="5" name="object 5"/>
          <p:cNvSpPr/>
          <p:nvPr/>
        </p:nvSpPr>
        <p:spPr>
          <a:xfrm>
            <a:off x="365760" y="2052824"/>
            <a:ext cx="637031" cy="6629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2083" y="1990343"/>
            <a:ext cx="4687823" cy="78943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890515" y="1990344"/>
            <a:ext cx="542531" cy="78943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14755" y="2555744"/>
            <a:ext cx="637031" cy="66293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14983" y="2493263"/>
            <a:ext cx="2859023" cy="78943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404615" y="2493264"/>
            <a:ext cx="542531" cy="78943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63752" y="3063239"/>
            <a:ext cx="591311" cy="61569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379219" y="3003800"/>
            <a:ext cx="1261871" cy="733043"/>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205227" y="3003800"/>
            <a:ext cx="502919" cy="733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272283" y="3003800"/>
            <a:ext cx="5580887" cy="733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7417302" y="3003800"/>
            <a:ext cx="504443" cy="73304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714755" y="3531104"/>
            <a:ext cx="637031" cy="66293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014983" y="3468636"/>
            <a:ext cx="2892551" cy="789419"/>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3438144" y="3468636"/>
            <a:ext cx="542543" cy="789419"/>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063752" y="4038600"/>
            <a:ext cx="591311" cy="615695"/>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379219" y="3979160"/>
            <a:ext cx="1936991" cy="733034"/>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2880359" y="3979160"/>
            <a:ext cx="502919" cy="733043"/>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2947415" y="3979160"/>
            <a:ext cx="5090159" cy="733043"/>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7601706" y="3979160"/>
            <a:ext cx="504436" cy="733034"/>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714755" y="4506464"/>
            <a:ext cx="637031" cy="662939"/>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1014983" y="4443984"/>
            <a:ext cx="2923031" cy="789431"/>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3468623" y="4443984"/>
            <a:ext cx="542531" cy="789431"/>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1063752" y="5013972"/>
            <a:ext cx="591311" cy="615683"/>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1379219" y="4954520"/>
            <a:ext cx="2663939" cy="733043"/>
          </a:xfrm>
          <a:prstGeom prst="rect">
            <a:avLst/>
          </a:prstGeom>
          <a:blipFill>
            <a:blip r:embed="rId16" cstate="print"/>
            <a:stretch>
              <a:fillRect/>
            </a:stretch>
          </a:blipFill>
        </p:spPr>
        <p:txBody>
          <a:bodyPr wrap="square" lIns="0" tIns="0" rIns="0" bIns="0" rtlCol="0"/>
          <a:lstStyle/>
          <a:p>
            <a:endParaRPr/>
          </a:p>
        </p:txBody>
      </p:sp>
      <p:sp>
        <p:nvSpPr>
          <p:cNvPr id="29" name="object 29"/>
          <p:cNvSpPr/>
          <p:nvPr/>
        </p:nvSpPr>
        <p:spPr>
          <a:xfrm>
            <a:off x="3607303" y="4954520"/>
            <a:ext cx="504443" cy="733043"/>
          </a:xfrm>
          <a:prstGeom prst="rect">
            <a:avLst/>
          </a:prstGeom>
          <a:blipFill>
            <a:blip r:embed="rId10" cstate="print"/>
            <a:stretch>
              <a:fillRect/>
            </a:stretch>
          </a:blipFill>
        </p:spPr>
        <p:txBody>
          <a:bodyPr wrap="square" lIns="0" tIns="0" rIns="0" bIns="0" rtlCol="0"/>
          <a:lstStyle/>
          <a:p>
            <a:endParaRPr/>
          </a:p>
        </p:txBody>
      </p:sp>
      <p:sp>
        <p:nvSpPr>
          <p:cNvPr id="30" name="object 30"/>
          <p:cNvSpPr txBox="1">
            <a:spLocks noGrp="1"/>
          </p:cNvSpPr>
          <p:nvPr>
            <p:ph type="body" idx="1"/>
          </p:nvPr>
        </p:nvSpPr>
        <p:spPr>
          <a:prstGeom prst="rect">
            <a:avLst/>
          </a:prstGeom>
        </p:spPr>
        <p:txBody>
          <a:bodyPr vert="horz" wrap="square" lIns="0" tIns="0" rIns="0" bIns="0" rtlCol="0">
            <a:spAutoFit/>
          </a:bodyPr>
          <a:lstStyle/>
          <a:p>
            <a:pPr marL="355600" indent="-342900">
              <a:lnSpc>
                <a:spcPct val="100000"/>
              </a:lnSpc>
              <a:buClr>
                <a:srgbClr val="FFB91D"/>
              </a:buClr>
              <a:buSzPct val="89285"/>
              <a:buFont typeface="Wingdings"/>
              <a:buChar char=""/>
              <a:tabLst>
                <a:tab pos="355600" algn="l"/>
              </a:tabLst>
            </a:pPr>
            <a:r>
              <a:rPr sz="2800" spc="-10" dirty="0"/>
              <a:t>Wand </a:t>
            </a:r>
            <a:r>
              <a:rPr sz="2800" spc="-5" dirty="0"/>
              <a:t>bestaat uit drie</a:t>
            </a:r>
            <a:r>
              <a:rPr sz="2800" spc="5" dirty="0"/>
              <a:t> </a:t>
            </a:r>
            <a:r>
              <a:rPr sz="2800" spc="-5" dirty="0"/>
              <a:t>lagen</a:t>
            </a:r>
            <a:endParaRPr sz="2800"/>
          </a:p>
          <a:p>
            <a:pPr marL="698500" lvl="1" indent="-337185">
              <a:lnSpc>
                <a:spcPct val="100000"/>
              </a:lnSpc>
              <a:spcBef>
                <a:spcPts val="600"/>
              </a:spcBef>
              <a:buClr>
                <a:srgbClr val="F97817"/>
              </a:buClr>
              <a:buSzPct val="89285"/>
              <a:buFont typeface="Wingdings"/>
              <a:buChar char=""/>
              <a:tabLst>
                <a:tab pos="698500" algn="l"/>
              </a:tabLst>
            </a:pPr>
            <a:r>
              <a:rPr sz="2800" b="1" spc="-5" dirty="0">
                <a:solidFill>
                  <a:srgbClr val="FFFFFF"/>
                </a:solidFill>
                <a:latin typeface="Corbel"/>
                <a:cs typeface="Corbel"/>
              </a:rPr>
              <a:t>Buitenste</a:t>
            </a:r>
            <a:r>
              <a:rPr sz="2800" b="1" spc="-50" dirty="0">
                <a:solidFill>
                  <a:srgbClr val="FFFFFF"/>
                </a:solidFill>
                <a:latin typeface="Corbel"/>
                <a:cs typeface="Corbel"/>
              </a:rPr>
              <a:t> </a:t>
            </a:r>
            <a:r>
              <a:rPr sz="2800" b="1" spc="-5" dirty="0">
                <a:solidFill>
                  <a:srgbClr val="FFFFFF"/>
                </a:solidFill>
                <a:latin typeface="Corbel"/>
                <a:cs typeface="Corbel"/>
              </a:rPr>
              <a:t>laag:</a:t>
            </a:r>
            <a:endParaRPr sz="2800">
              <a:latin typeface="Corbel"/>
              <a:cs typeface="Corbel"/>
            </a:endParaRPr>
          </a:p>
          <a:p>
            <a:pPr marL="1047115" lvl="2" indent="-348615">
              <a:lnSpc>
                <a:spcPct val="100000"/>
              </a:lnSpc>
              <a:spcBef>
                <a:spcPts val="620"/>
              </a:spcBef>
              <a:buClr>
                <a:srgbClr val="FFB91D"/>
              </a:buClr>
              <a:buSzPct val="90384"/>
              <a:buFont typeface="Wingdings"/>
              <a:buChar char=""/>
              <a:tabLst>
                <a:tab pos="1047750" algn="l"/>
              </a:tabLst>
            </a:pPr>
            <a:r>
              <a:rPr sz="2600" b="1" dirty="0">
                <a:solidFill>
                  <a:srgbClr val="FFFFFF"/>
                </a:solidFill>
                <a:latin typeface="Corbel"/>
                <a:cs typeface="Corbel"/>
              </a:rPr>
              <a:t>sclera (harde </a:t>
            </a:r>
            <a:r>
              <a:rPr sz="2600" b="1" spc="-5" dirty="0">
                <a:solidFill>
                  <a:srgbClr val="FFFFFF"/>
                </a:solidFill>
                <a:latin typeface="Corbel"/>
                <a:cs typeface="Corbel"/>
              </a:rPr>
              <a:t>oogrok) </a:t>
            </a:r>
            <a:r>
              <a:rPr sz="2600" b="1" dirty="0">
                <a:solidFill>
                  <a:srgbClr val="FFFFFF"/>
                </a:solidFill>
                <a:latin typeface="Corbel"/>
                <a:cs typeface="Corbel"/>
              </a:rPr>
              <a:t>+ </a:t>
            </a:r>
            <a:r>
              <a:rPr sz="2600" b="1" spc="-5" dirty="0">
                <a:solidFill>
                  <a:srgbClr val="FFFFFF"/>
                </a:solidFill>
                <a:latin typeface="Corbel"/>
                <a:cs typeface="Corbel"/>
              </a:rPr>
              <a:t>cornea</a:t>
            </a:r>
            <a:r>
              <a:rPr sz="2600" b="1" spc="-15" dirty="0">
                <a:solidFill>
                  <a:srgbClr val="FFFFFF"/>
                </a:solidFill>
                <a:latin typeface="Corbel"/>
                <a:cs typeface="Corbel"/>
              </a:rPr>
              <a:t> </a:t>
            </a:r>
            <a:r>
              <a:rPr sz="2600" b="1" spc="-5" dirty="0">
                <a:solidFill>
                  <a:srgbClr val="FFFFFF"/>
                </a:solidFill>
                <a:latin typeface="Corbel"/>
                <a:cs typeface="Corbel"/>
              </a:rPr>
              <a:t>(hoornvlies)</a:t>
            </a:r>
            <a:endParaRPr sz="2600">
              <a:latin typeface="Corbel"/>
              <a:cs typeface="Corbel"/>
            </a:endParaRPr>
          </a:p>
          <a:p>
            <a:pPr marL="698500" lvl="1" indent="-337185">
              <a:lnSpc>
                <a:spcPct val="100000"/>
              </a:lnSpc>
              <a:spcBef>
                <a:spcPts val="580"/>
              </a:spcBef>
              <a:buClr>
                <a:srgbClr val="F97817"/>
              </a:buClr>
              <a:buSzPct val="89285"/>
              <a:buFont typeface="Wingdings"/>
              <a:buChar char=""/>
              <a:tabLst>
                <a:tab pos="698500" algn="l"/>
              </a:tabLst>
            </a:pPr>
            <a:r>
              <a:rPr sz="2800" b="1" spc="-5" dirty="0">
                <a:solidFill>
                  <a:srgbClr val="FFFFFF"/>
                </a:solidFill>
                <a:latin typeface="Corbel"/>
                <a:cs typeface="Corbel"/>
              </a:rPr>
              <a:t>Middelste</a:t>
            </a:r>
            <a:r>
              <a:rPr sz="2800" b="1" spc="-45" dirty="0">
                <a:solidFill>
                  <a:srgbClr val="FFFFFF"/>
                </a:solidFill>
                <a:latin typeface="Corbel"/>
                <a:cs typeface="Corbel"/>
              </a:rPr>
              <a:t> </a:t>
            </a:r>
            <a:r>
              <a:rPr sz="2800" b="1" spc="-5" dirty="0">
                <a:solidFill>
                  <a:srgbClr val="FFFFFF"/>
                </a:solidFill>
                <a:latin typeface="Corbel"/>
                <a:cs typeface="Corbel"/>
              </a:rPr>
              <a:t>laag:</a:t>
            </a:r>
            <a:endParaRPr sz="2800">
              <a:latin typeface="Corbel"/>
              <a:cs typeface="Corbel"/>
            </a:endParaRPr>
          </a:p>
          <a:p>
            <a:pPr marL="1047115" lvl="2" indent="-348615">
              <a:lnSpc>
                <a:spcPct val="100000"/>
              </a:lnSpc>
              <a:spcBef>
                <a:spcPts val="620"/>
              </a:spcBef>
              <a:buClr>
                <a:srgbClr val="FFB91D"/>
              </a:buClr>
              <a:buSzPct val="90384"/>
              <a:buFont typeface="Wingdings"/>
              <a:buChar char=""/>
              <a:tabLst>
                <a:tab pos="1047750" algn="l"/>
              </a:tabLst>
            </a:pPr>
            <a:r>
              <a:rPr sz="2600" b="1" spc="-5" dirty="0">
                <a:solidFill>
                  <a:srgbClr val="FFFFFF"/>
                </a:solidFill>
                <a:latin typeface="Corbel"/>
                <a:cs typeface="Corbel"/>
              </a:rPr>
              <a:t>chorioidea (vaatvlies) </a:t>
            </a:r>
            <a:r>
              <a:rPr sz="2600" b="1" dirty="0">
                <a:solidFill>
                  <a:srgbClr val="FFFFFF"/>
                </a:solidFill>
                <a:latin typeface="Corbel"/>
                <a:cs typeface="Corbel"/>
              </a:rPr>
              <a:t>+ iris</a:t>
            </a:r>
            <a:r>
              <a:rPr sz="2600" b="1" spc="35" dirty="0">
                <a:solidFill>
                  <a:srgbClr val="FFFFFF"/>
                </a:solidFill>
                <a:latin typeface="Corbel"/>
                <a:cs typeface="Corbel"/>
              </a:rPr>
              <a:t> </a:t>
            </a:r>
            <a:r>
              <a:rPr sz="2600" b="1" spc="-5" dirty="0">
                <a:solidFill>
                  <a:srgbClr val="FFFFFF"/>
                </a:solidFill>
                <a:latin typeface="Corbel"/>
                <a:cs typeface="Corbel"/>
              </a:rPr>
              <a:t>(regenboogvlies)</a:t>
            </a:r>
            <a:endParaRPr sz="2600">
              <a:latin typeface="Corbel"/>
              <a:cs typeface="Corbel"/>
            </a:endParaRPr>
          </a:p>
          <a:p>
            <a:pPr marL="698500" lvl="1" indent="-337185">
              <a:lnSpc>
                <a:spcPct val="100000"/>
              </a:lnSpc>
              <a:spcBef>
                <a:spcPts val="580"/>
              </a:spcBef>
              <a:buClr>
                <a:srgbClr val="F97817"/>
              </a:buClr>
              <a:buSzPct val="89285"/>
              <a:buFont typeface="Wingdings"/>
              <a:buChar char=""/>
              <a:tabLst>
                <a:tab pos="698500" algn="l"/>
              </a:tabLst>
            </a:pPr>
            <a:r>
              <a:rPr sz="2800" b="1" spc="-10" dirty="0">
                <a:solidFill>
                  <a:srgbClr val="FFFFFF"/>
                </a:solidFill>
                <a:latin typeface="Corbel"/>
                <a:cs typeface="Corbel"/>
              </a:rPr>
              <a:t>Binnenste</a:t>
            </a:r>
            <a:r>
              <a:rPr sz="2800" b="1" spc="-15" dirty="0">
                <a:solidFill>
                  <a:srgbClr val="FFFFFF"/>
                </a:solidFill>
                <a:latin typeface="Corbel"/>
                <a:cs typeface="Corbel"/>
              </a:rPr>
              <a:t> </a:t>
            </a:r>
            <a:r>
              <a:rPr sz="2800" b="1" spc="-5" dirty="0">
                <a:solidFill>
                  <a:srgbClr val="FFFFFF"/>
                </a:solidFill>
                <a:latin typeface="Corbel"/>
                <a:cs typeface="Corbel"/>
              </a:rPr>
              <a:t>laag:</a:t>
            </a:r>
            <a:endParaRPr sz="2800">
              <a:latin typeface="Corbel"/>
              <a:cs typeface="Corbel"/>
            </a:endParaRPr>
          </a:p>
          <a:p>
            <a:pPr marL="1047115" lvl="2" indent="-348615">
              <a:lnSpc>
                <a:spcPct val="100000"/>
              </a:lnSpc>
              <a:spcBef>
                <a:spcPts val="620"/>
              </a:spcBef>
              <a:buClr>
                <a:srgbClr val="FFB91D"/>
              </a:buClr>
              <a:buSzPct val="90384"/>
              <a:buFont typeface="Wingdings"/>
              <a:buChar char=""/>
              <a:tabLst>
                <a:tab pos="1047750" algn="l"/>
              </a:tabLst>
            </a:pPr>
            <a:r>
              <a:rPr sz="2600" b="1" spc="-5" dirty="0">
                <a:solidFill>
                  <a:srgbClr val="FFFFFF"/>
                </a:solidFill>
                <a:latin typeface="Corbel"/>
                <a:cs typeface="Corbel"/>
              </a:rPr>
              <a:t>retina</a:t>
            </a:r>
            <a:r>
              <a:rPr sz="2600" b="1" spc="-60" dirty="0">
                <a:solidFill>
                  <a:srgbClr val="FFFFFF"/>
                </a:solidFill>
                <a:latin typeface="Corbel"/>
                <a:cs typeface="Corbel"/>
              </a:rPr>
              <a:t> </a:t>
            </a:r>
            <a:r>
              <a:rPr sz="2600" b="1" spc="-5" dirty="0">
                <a:solidFill>
                  <a:srgbClr val="FFFFFF"/>
                </a:solidFill>
                <a:latin typeface="Corbel"/>
                <a:cs typeface="Corbel"/>
              </a:rPr>
              <a:t>(netvlies)</a:t>
            </a:r>
            <a:endParaRPr sz="2600">
              <a:latin typeface="Corbel"/>
              <a:cs typeface="Corbe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499" y="286512"/>
            <a:ext cx="8042147" cy="1341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821168" y="286512"/>
            <a:ext cx="917435" cy="134111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Harde oogrok en</a:t>
            </a:r>
            <a:r>
              <a:rPr spc="-70" dirty="0"/>
              <a:t> </a:t>
            </a:r>
            <a:r>
              <a:rPr spc="-5" dirty="0"/>
              <a:t>hoornvlies</a:t>
            </a:r>
          </a:p>
        </p:txBody>
      </p:sp>
      <p:sp>
        <p:nvSpPr>
          <p:cNvPr id="5" name="object 5"/>
          <p:cNvSpPr/>
          <p:nvPr/>
        </p:nvSpPr>
        <p:spPr>
          <a:xfrm>
            <a:off x="390143" y="2058924"/>
            <a:ext cx="548639" cy="57302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02563" y="2005596"/>
            <a:ext cx="5910059" cy="67969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207246" y="2005596"/>
            <a:ext cx="467860" cy="67969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54379" y="2508499"/>
            <a:ext cx="502919" cy="52273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062227" y="2456684"/>
            <a:ext cx="5131307" cy="62331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821679" y="2456684"/>
            <a:ext cx="429767" cy="62331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25420" y="2868164"/>
            <a:ext cx="708650" cy="623307"/>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062227" y="2868164"/>
            <a:ext cx="4523231" cy="623315"/>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5213603" y="2868164"/>
            <a:ext cx="429767" cy="62331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90143" y="3502151"/>
            <a:ext cx="548639" cy="57302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702563" y="3448811"/>
            <a:ext cx="4846319" cy="679703"/>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5143494" y="3448811"/>
            <a:ext cx="467867" cy="67970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754379" y="3950203"/>
            <a:ext cx="502919" cy="522731"/>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062227" y="3898388"/>
            <a:ext cx="3744467" cy="623315"/>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4434839" y="3898388"/>
            <a:ext cx="429767" cy="623315"/>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535940" y="2083308"/>
            <a:ext cx="5873115" cy="2249805"/>
          </a:xfrm>
          <a:prstGeom prst="rect">
            <a:avLst/>
          </a:prstGeom>
        </p:spPr>
        <p:txBody>
          <a:bodyPr vert="horz" wrap="square" lIns="0" tIns="0" rIns="0" bIns="0" rtlCol="0">
            <a:spAutoFit/>
          </a:bodyPr>
          <a:lstStyle/>
          <a:p>
            <a:pPr marL="355600" indent="-342900">
              <a:lnSpc>
                <a:spcPct val="100000"/>
              </a:lnSpc>
              <a:buClr>
                <a:srgbClr val="FFB91D"/>
              </a:buClr>
              <a:buSzPct val="89583"/>
              <a:buFont typeface="Wingdings"/>
              <a:buChar char=""/>
              <a:tabLst>
                <a:tab pos="355600" algn="l"/>
              </a:tabLst>
            </a:pPr>
            <a:r>
              <a:rPr sz="2400" b="1" dirty="0">
                <a:solidFill>
                  <a:srgbClr val="FFFFFF"/>
                </a:solidFill>
                <a:latin typeface="Corbel"/>
                <a:cs typeface="Corbel"/>
              </a:rPr>
              <a:t>Harde oogrok is </a:t>
            </a:r>
            <a:r>
              <a:rPr sz="2400" b="1" spc="-5" dirty="0">
                <a:solidFill>
                  <a:srgbClr val="FFFFFF"/>
                </a:solidFill>
                <a:latin typeface="Corbel"/>
                <a:cs typeface="Corbel"/>
              </a:rPr>
              <a:t>stevig, </a:t>
            </a:r>
            <a:r>
              <a:rPr sz="2400" b="1" dirty="0">
                <a:solidFill>
                  <a:srgbClr val="FFFFFF"/>
                </a:solidFill>
                <a:latin typeface="Corbel"/>
                <a:cs typeface="Corbel"/>
              </a:rPr>
              <a:t>wit,</a:t>
            </a:r>
            <a:r>
              <a:rPr sz="2400" b="1" spc="-105" dirty="0">
                <a:solidFill>
                  <a:srgbClr val="FFFFFF"/>
                </a:solidFill>
                <a:latin typeface="Corbel"/>
                <a:cs typeface="Corbel"/>
              </a:rPr>
              <a:t> </a:t>
            </a:r>
            <a:r>
              <a:rPr sz="2400" b="1" dirty="0">
                <a:solidFill>
                  <a:srgbClr val="FFFFFF"/>
                </a:solidFill>
                <a:latin typeface="Corbel"/>
                <a:cs typeface="Corbel"/>
              </a:rPr>
              <a:t>ondoorzichtig</a:t>
            </a:r>
            <a:endParaRPr sz="2400">
              <a:latin typeface="Corbel"/>
              <a:cs typeface="Corbel"/>
            </a:endParaRPr>
          </a:p>
          <a:p>
            <a:pPr marL="698500" marR="464820" lvl="1" indent="-337185">
              <a:lnSpc>
                <a:spcPct val="122700"/>
              </a:lnSpc>
              <a:spcBef>
                <a:spcPts val="20"/>
              </a:spcBef>
              <a:buClr>
                <a:srgbClr val="F97817"/>
              </a:buClr>
              <a:buSzPct val="88636"/>
              <a:buFont typeface="Wingdings"/>
              <a:buChar char=""/>
              <a:tabLst>
                <a:tab pos="698500" algn="l"/>
              </a:tabLst>
            </a:pPr>
            <a:r>
              <a:rPr sz="2200" b="1" spc="-10" dirty="0">
                <a:solidFill>
                  <a:srgbClr val="FFFFFF"/>
                </a:solidFill>
                <a:latin typeface="Corbel"/>
                <a:cs typeface="Corbel"/>
              </a:rPr>
              <a:t>aan </a:t>
            </a:r>
            <a:r>
              <a:rPr sz="2200" b="1" spc="-5" dirty="0">
                <a:solidFill>
                  <a:srgbClr val="FFFFFF"/>
                </a:solidFill>
                <a:latin typeface="Corbel"/>
                <a:cs typeface="Corbel"/>
              </a:rPr>
              <a:t>de </a:t>
            </a:r>
            <a:r>
              <a:rPr sz="2200" b="1" spc="-10" dirty="0">
                <a:solidFill>
                  <a:srgbClr val="FFFFFF"/>
                </a:solidFill>
                <a:latin typeface="Corbel"/>
                <a:cs typeface="Corbel"/>
              </a:rPr>
              <a:t>voorzijde </a:t>
            </a:r>
            <a:r>
              <a:rPr sz="2200" b="1" spc="-5" dirty="0">
                <a:solidFill>
                  <a:srgbClr val="FFFFFF"/>
                </a:solidFill>
                <a:latin typeface="Corbel"/>
                <a:cs typeface="Corbel"/>
              </a:rPr>
              <a:t>een vlies op de oogrok  </a:t>
            </a:r>
            <a:r>
              <a:rPr sz="2200" b="1" spc="-10" dirty="0">
                <a:solidFill>
                  <a:srgbClr val="FFFFFF"/>
                </a:solidFill>
                <a:latin typeface="Corbel"/>
                <a:cs typeface="Corbel"/>
              </a:rPr>
              <a:t>(conjunctiva </a:t>
            </a:r>
            <a:r>
              <a:rPr sz="2200" b="1" spc="-5" dirty="0">
                <a:solidFill>
                  <a:srgbClr val="FFFFFF"/>
                </a:solidFill>
                <a:latin typeface="Corbel"/>
                <a:cs typeface="Corbel"/>
              </a:rPr>
              <a:t>=bindvlies =slijmvlies)</a:t>
            </a:r>
            <a:endParaRPr sz="2200">
              <a:latin typeface="Corbel"/>
              <a:cs typeface="Corbel"/>
            </a:endParaRPr>
          </a:p>
          <a:p>
            <a:pPr lvl="1">
              <a:lnSpc>
                <a:spcPct val="100000"/>
              </a:lnSpc>
              <a:spcBef>
                <a:spcPts val="30"/>
              </a:spcBef>
              <a:buClr>
                <a:srgbClr val="F97817"/>
              </a:buClr>
              <a:buFont typeface="Wingdings"/>
              <a:buChar char=""/>
            </a:pPr>
            <a:endParaRPr sz="1700">
              <a:latin typeface="Times New Roman"/>
              <a:cs typeface="Times New Roman"/>
            </a:endParaRPr>
          </a:p>
          <a:p>
            <a:pPr marL="355600" indent="-342900">
              <a:lnSpc>
                <a:spcPct val="100000"/>
              </a:lnSpc>
              <a:buClr>
                <a:srgbClr val="FFB91D"/>
              </a:buClr>
              <a:buSzPct val="89583"/>
              <a:buFont typeface="Wingdings"/>
              <a:buChar char=""/>
              <a:tabLst>
                <a:tab pos="355600" algn="l"/>
              </a:tabLst>
            </a:pPr>
            <a:r>
              <a:rPr sz="2400" b="1" spc="-5" dirty="0">
                <a:solidFill>
                  <a:srgbClr val="FFFFFF"/>
                </a:solidFill>
                <a:latin typeface="Corbel"/>
                <a:cs typeface="Corbel"/>
              </a:rPr>
              <a:t>Hoornvlies </a:t>
            </a:r>
            <a:r>
              <a:rPr sz="2400" b="1" spc="-10" dirty="0">
                <a:solidFill>
                  <a:srgbClr val="FFFFFF"/>
                </a:solidFill>
                <a:latin typeface="Corbel"/>
                <a:cs typeface="Corbel"/>
              </a:rPr>
              <a:t>(cornea) </a:t>
            </a:r>
            <a:r>
              <a:rPr sz="2400" b="1" dirty="0">
                <a:solidFill>
                  <a:srgbClr val="FFFFFF"/>
                </a:solidFill>
                <a:latin typeface="Corbel"/>
                <a:cs typeface="Corbel"/>
              </a:rPr>
              <a:t>is</a:t>
            </a:r>
            <a:r>
              <a:rPr sz="2400" b="1" spc="-30" dirty="0">
                <a:solidFill>
                  <a:srgbClr val="FFFFFF"/>
                </a:solidFill>
                <a:latin typeface="Corbel"/>
                <a:cs typeface="Corbel"/>
              </a:rPr>
              <a:t> </a:t>
            </a:r>
            <a:r>
              <a:rPr sz="2400" b="1" dirty="0">
                <a:solidFill>
                  <a:srgbClr val="FFFFFF"/>
                </a:solidFill>
                <a:latin typeface="Corbel"/>
                <a:cs typeface="Corbel"/>
              </a:rPr>
              <a:t>doorzichtig</a:t>
            </a:r>
            <a:endParaRPr sz="2400">
              <a:latin typeface="Corbel"/>
              <a:cs typeface="Corbel"/>
            </a:endParaRPr>
          </a:p>
          <a:p>
            <a:pPr marL="698500" lvl="1" indent="-337185">
              <a:lnSpc>
                <a:spcPct val="100000"/>
              </a:lnSpc>
              <a:spcBef>
                <a:spcPts val="605"/>
              </a:spcBef>
              <a:buClr>
                <a:srgbClr val="F97817"/>
              </a:buClr>
              <a:buSzPct val="88636"/>
              <a:buFont typeface="Wingdings"/>
              <a:buChar char=""/>
              <a:tabLst>
                <a:tab pos="698500" algn="l"/>
              </a:tabLst>
            </a:pPr>
            <a:r>
              <a:rPr sz="2200" b="1" spc="-5" dirty="0">
                <a:solidFill>
                  <a:srgbClr val="FFFFFF"/>
                </a:solidFill>
                <a:latin typeface="Corbel"/>
                <a:cs typeface="Corbel"/>
              </a:rPr>
              <a:t>niet bedekt met</a:t>
            </a:r>
            <a:r>
              <a:rPr sz="2200" b="1" spc="-60" dirty="0">
                <a:solidFill>
                  <a:srgbClr val="FFFFFF"/>
                </a:solidFill>
                <a:latin typeface="Corbel"/>
                <a:cs typeface="Corbel"/>
              </a:rPr>
              <a:t> </a:t>
            </a:r>
            <a:r>
              <a:rPr sz="2200" b="1" spc="-5" dirty="0">
                <a:solidFill>
                  <a:srgbClr val="FFFFFF"/>
                </a:solidFill>
                <a:latin typeface="Corbel"/>
                <a:cs typeface="Corbel"/>
              </a:rPr>
              <a:t>conjunctiva</a:t>
            </a:r>
            <a:endParaRPr sz="2200">
              <a:latin typeface="Corbel"/>
              <a:cs typeface="Corbe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3991" y="286512"/>
            <a:ext cx="3215639" cy="1341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407152" y="286512"/>
            <a:ext cx="917435" cy="134111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425065">
              <a:lnSpc>
                <a:spcPct val="100000"/>
              </a:lnSpc>
            </a:pPr>
            <a:r>
              <a:rPr spc="-5" dirty="0"/>
              <a:t>V</a:t>
            </a:r>
            <a:r>
              <a:rPr dirty="0"/>
              <a:t>aat</a:t>
            </a:r>
            <a:r>
              <a:rPr spc="-10" dirty="0"/>
              <a:t>v</a:t>
            </a:r>
            <a:r>
              <a:rPr spc="-5" dirty="0"/>
              <a:t>l</a:t>
            </a:r>
            <a:r>
              <a:rPr spc="-10" dirty="0"/>
              <a:t>i</a:t>
            </a:r>
            <a:r>
              <a:rPr spc="-5" dirty="0"/>
              <a:t>e</a:t>
            </a:r>
            <a:r>
              <a:rPr dirty="0"/>
              <a:t>s</a:t>
            </a:r>
          </a:p>
        </p:txBody>
      </p:sp>
      <p:sp>
        <p:nvSpPr>
          <p:cNvPr id="5" name="object 5"/>
          <p:cNvSpPr/>
          <p:nvPr/>
        </p:nvSpPr>
        <p:spPr>
          <a:xfrm>
            <a:off x="390143" y="2058924"/>
            <a:ext cx="557783" cy="58216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02563" y="2005596"/>
            <a:ext cx="2531351" cy="68883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819394" y="2005596"/>
            <a:ext cx="477011" cy="68883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90143" y="2679191"/>
            <a:ext cx="557783" cy="58216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02563" y="2625852"/>
            <a:ext cx="3111995" cy="68884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400038" y="2625852"/>
            <a:ext cx="477011" cy="68884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90143" y="3299459"/>
            <a:ext cx="557783" cy="58216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02563" y="3246120"/>
            <a:ext cx="7770863" cy="68884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8058905" y="3246120"/>
            <a:ext cx="477005" cy="688847"/>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751331" y="3744463"/>
            <a:ext cx="515111" cy="534923"/>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1059179" y="3692647"/>
            <a:ext cx="4457698" cy="635507"/>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132832" y="3692647"/>
            <a:ext cx="441947" cy="635499"/>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751331" y="4155942"/>
            <a:ext cx="515111" cy="534923"/>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059180" y="4104127"/>
            <a:ext cx="6854951" cy="635507"/>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1059180" y="4439408"/>
            <a:ext cx="1773935" cy="635507"/>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2449067" y="4439411"/>
            <a:ext cx="441947" cy="63550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390143" y="5076444"/>
            <a:ext cx="557783" cy="582167"/>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702563" y="5023116"/>
            <a:ext cx="3506722" cy="688835"/>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3794759" y="5023116"/>
            <a:ext cx="478535" cy="688835"/>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3858767" y="5023116"/>
            <a:ext cx="3070858" cy="688835"/>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6515093" y="5023116"/>
            <a:ext cx="477011" cy="688835"/>
          </a:xfrm>
          <a:prstGeom prst="rect">
            <a:avLst/>
          </a:prstGeom>
          <a:blipFill>
            <a:blip r:embed="rId6" cstate="print"/>
            <a:stretch>
              <a:fillRect/>
            </a:stretch>
          </a:blipFill>
        </p:spPr>
        <p:txBody>
          <a:bodyPr wrap="square" lIns="0" tIns="0" rIns="0" bIns="0" rtlCol="0"/>
          <a:lstStyle/>
          <a:p>
            <a:endParaRPr/>
          </a:p>
        </p:txBody>
      </p:sp>
      <p:sp>
        <p:nvSpPr>
          <p:cNvPr id="26" name="object 26"/>
          <p:cNvSpPr txBox="1">
            <a:spLocks noGrp="1"/>
          </p:cNvSpPr>
          <p:nvPr>
            <p:ph type="body" idx="1"/>
          </p:nvPr>
        </p:nvSpPr>
        <p:spPr>
          <a:prstGeom prst="rect">
            <a:avLst/>
          </a:prstGeom>
        </p:spPr>
        <p:txBody>
          <a:bodyPr vert="horz" wrap="square" lIns="0" tIns="0" rIns="0" bIns="0" rtlCol="0">
            <a:spAutoFit/>
          </a:bodyPr>
          <a:lstStyle/>
          <a:p>
            <a:pPr marL="355600" indent="-342900">
              <a:lnSpc>
                <a:spcPct val="100000"/>
              </a:lnSpc>
              <a:buClr>
                <a:srgbClr val="FFB91D"/>
              </a:buClr>
              <a:buSzPct val="89583"/>
              <a:buFont typeface="Wingdings"/>
              <a:buChar char=""/>
              <a:tabLst>
                <a:tab pos="355600" algn="l"/>
              </a:tabLst>
            </a:pPr>
            <a:r>
              <a:rPr spc="-35" dirty="0"/>
              <a:t>Veel</a:t>
            </a:r>
            <a:r>
              <a:rPr spc="-80" dirty="0"/>
              <a:t> </a:t>
            </a:r>
            <a:r>
              <a:rPr spc="-5" dirty="0"/>
              <a:t>bloedvaten</a:t>
            </a:r>
          </a:p>
          <a:p>
            <a:pPr marL="355600" indent="-342900">
              <a:lnSpc>
                <a:spcPct val="100000"/>
              </a:lnSpc>
              <a:spcBef>
                <a:spcPts val="2000"/>
              </a:spcBef>
              <a:buClr>
                <a:srgbClr val="FFB91D"/>
              </a:buClr>
              <a:buSzPct val="89583"/>
              <a:buFont typeface="Wingdings"/>
              <a:buChar char=""/>
              <a:tabLst>
                <a:tab pos="355600" algn="l"/>
              </a:tabLst>
            </a:pPr>
            <a:r>
              <a:rPr spc="-20" dirty="0"/>
              <a:t>Voeding </a:t>
            </a:r>
            <a:r>
              <a:rPr spc="-5" dirty="0"/>
              <a:t>van </a:t>
            </a:r>
            <a:r>
              <a:rPr dirty="0"/>
              <a:t>het</a:t>
            </a:r>
            <a:r>
              <a:rPr spc="-75" dirty="0"/>
              <a:t> </a:t>
            </a:r>
            <a:r>
              <a:rPr dirty="0"/>
              <a:t>oog</a:t>
            </a:r>
          </a:p>
          <a:p>
            <a:pPr marL="355600" indent="-342900">
              <a:lnSpc>
                <a:spcPct val="100000"/>
              </a:lnSpc>
              <a:spcBef>
                <a:spcPts val="2000"/>
              </a:spcBef>
              <a:buClr>
                <a:srgbClr val="FFB91D"/>
              </a:buClr>
              <a:buSzPct val="89583"/>
              <a:buFont typeface="Wingdings"/>
              <a:buChar char=""/>
              <a:tabLst>
                <a:tab pos="355600" algn="l"/>
              </a:tabLst>
            </a:pPr>
            <a:r>
              <a:rPr spc="-5" dirty="0"/>
              <a:t>Aan </a:t>
            </a:r>
            <a:r>
              <a:rPr dirty="0"/>
              <a:t>de </a:t>
            </a:r>
            <a:r>
              <a:rPr spc="-5" dirty="0"/>
              <a:t>voorkant </a:t>
            </a:r>
            <a:r>
              <a:rPr dirty="0"/>
              <a:t>gaat </a:t>
            </a:r>
            <a:r>
              <a:rPr spc="-5" dirty="0"/>
              <a:t>vaatvlies </a:t>
            </a:r>
            <a:r>
              <a:rPr dirty="0"/>
              <a:t>over in het</a:t>
            </a:r>
            <a:r>
              <a:rPr spc="15" dirty="0"/>
              <a:t> </a:t>
            </a:r>
            <a:r>
              <a:rPr spc="-5" dirty="0"/>
              <a:t>straallichaam</a:t>
            </a:r>
          </a:p>
          <a:p>
            <a:pPr marL="698500" lvl="1" indent="-337185">
              <a:lnSpc>
                <a:spcPct val="100000"/>
              </a:lnSpc>
              <a:spcBef>
                <a:spcPts val="605"/>
              </a:spcBef>
              <a:buClr>
                <a:srgbClr val="F97817"/>
              </a:buClr>
              <a:buSzPct val="88636"/>
              <a:buFont typeface="Wingdings"/>
              <a:buChar char=""/>
              <a:tabLst>
                <a:tab pos="698500" algn="l"/>
              </a:tabLst>
            </a:pPr>
            <a:r>
              <a:rPr sz="2200" b="1" spc="-10" dirty="0">
                <a:solidFill>
                  <a:srgbClr val="FFFFFF"/>
                </a:solidFill>
                <a:latin typeface="Corbel"/>
                <a:cs typeface="Corbel"/>
              </a:rPr>
              <a:t>bevat </a:t>
            </a:r>
            <a:r>
              <a:rPr sz="2200" b="1" spc="-5" dirty="0">
                <a:solidFill>
                  <a:srgbClr val="FFFFFF"/>
                </a:solidFill>
                <a:latin typeface="Corbel"/>
                <a:cs typeface="Corbel"/>
              </a:rPr>
              <a:t>kringspier &gt;</a:t>
            </a:r>
            <a:r>
              <a:rPr sz="2200" b="1" spc="5" dirty="0">
                <a:solidFill>
                  <a:srgbClr val="FFFFFF"/>
                </a:solidFill>
                <a:latin typeface="Corbel"/>
                <a:cs typeface="Corbel"/>
              </a:rPr>
              <a:t> </a:t>
            </a:r>
            <a:r>
              <a:rPr sz="2200" b="1" spc="-10" dirty="0">
                <a:solidFill>
                  <a:srgbClr val="FFFFFF"/>
                </a:solidFill>
                <a:latin typeface="Corbel"/>
                <a:cs typeface="Corbel"/>
              </a:rPr>
              <a:t>accommoderen</a:t>
            </a:r>
            <a:endParaRPr sz="2200">
              <a:latin typeface="Corbel"/>
              <a:cs typeface="Corbel"/>
            </a:endParaRPr>
          </a:p>
          <a:p>
            <a:pPr marL="698500" marR="607695" lvl="1" indent="-337185">
              <a:lnSpc>
                <a:spcPct val="100000"/>
              </a:lnSpc>
              <a:spcBef>
                <a:spcPts val="600"/>
              </a:spcBef>
              <a:buClr>
                <a:srgbClr val="F97817"/>
              </a:buClr>
              <a:buSzPct val="88636"/>
              <a:buFont typeface="Wingdings"/>
              <a:buChar char=""/>
              <a:tabLst>
                <a:tab pos="698500" algn="l"/>
              </a:tabLst>
            </a:pPr>
            <a:r>
              <a:rPr sz="2200" b="1" spc="-10" dirty="0">
                <a:solidFill>
                  <a:srgbClr val="FFFFFF"/>
                </a:solidFill>
                <a:latin typeface="Corbel"/>
                <a:cs typeface="Corbel"/>
              </a:rPr>
              <a:t>productie oogkamervocht </a:t>
            </a:r>
            <a:r>
              <a:rPr sz="2200" b="1" spc="-5" dirty="0">
                <a:solidFill>
                  <a:srgbClr val="FFFFFF"/>
                </a:solidFill>
                <a:latin typeface="Corbel"/>
                <a:cs typeface="Corbel"/>
              </a:rPr>
              <a:t>&gt; voeding lens + hoornvlies  oogboldruk</a:t>
            </a:r>
            <a:endParaRPr sz="2200">
              <a:latin typeface="Corbel"/>
              <a:cs typeface="Corbel"/>
            </a:endParaRPr>
          </a:p>
          <a:p>
            <a:pPr lvl="1">
              <a:lnSpc>
                <a:spcPct val="100000"/>
              </a:lnSpc>
              <a:spcBef>
                <a:spcPts val="29"/>
              </a:spcBef>
              <a:buClr>
                <a:srgbClr val="F97817"/>
              </a:buClr>
              <a:buFont typeface="Wingdings"/>
              <a:buChar char=""/>
            </a:pPr>
            <a:endParaRPr sz="1700">
              <a:latin typeface="Times New Roman"/>
              <a:cs typeface="Times New Roman"/>
            </a:endParaRPr>
          </a:p>
          <a:p>
            <a:pPr marL="355600" indent="-342900">
              <a:lnSpc>
                <a:spcPct val="100000"/>
              </a:lnSpc>
              <a:buClr>
                <a:srgbClr val="FFB91D"/>
              </a:buClr>
              <a:buSzPct val="89583"/>
              <a:buFont typeface="Wingdings"/>
              <a:buChar char=""/>
              <a:tabLst>
                <a:tab pos="355600" algn="l"/>
              </a:tabLst>
            </a:pPr>
            <a:r>
              <a:rPr spc="-20" dirty="0"/>
              <a:t>Voorste </a:t>
            </a:r>
            <a:r>
              <a:rPr dirty="0"/>
              <a:t>deel </a:t>
            </a:r>
            <a:r>
              <a:rPr spc="-5" dirty="0"/>
              <a:t>vaatvlies </a:t>
            </a:r>
            <a:r>
              <a:rPr dirty="0"/>
              <a:t>= iris</a:t>
            </a:r>
            <a:r>
              <a:rPr spc="-55" dirty="0"/>
              <a:t> </a:t>
            </a:r>
            <a:r>
              <a:rPr spc="-5" dirty="0"/>
              <a:t>(regenboogvlies)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15054" y="286512"/>
            <a:ext cx="2955035" cy="13411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77611" y="286512"/>
            <a:ext cx="917447" cy="134111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555875">
              <a:lnSpc>
                <a:spcPct val="100000"/>
              </a:lnSpc>
            </a:pPr>
            <a:r>
              <a:rPr spc="-5" dirty="0"/>
              <a:t>Ne</a:t>
            </a:r>
            <a:r>
              <a:rPr dirty="0"/>
              <a:t>t</a:t>
            </a:r>
            <a:r>
              <a:rPr spc="-10" dirty="0"/>
              <a:t>v</a:t>
            </a:r>
            <a:r>
              <a:rPr spc="-5" dirty="0"/>
              <a:t>l</a:t>
            </a:r>
            <a:r>
              <a:rPr spc="-10" dirty="0"/>
              <a:t>i</a:t>
            </a:r>
            <a:r>
              <a:rPr spc="-5" dirty="0"/>
              <a:t>e</a:t>
            </a:r>
            <a:r>
              <a:rPr dirty="0"/>
              <a:t>s</a:t>
            </a:r>
          </a:p>
        </p:txBody>
      </p:sp>
      <p:sp>
        <p:nvSpPr>
          <p:cNvPr id="5" name="object 5"/>
          <p:cNvSpPr/>
          <p:nvPr/>
        </p:nvSpPr>
        <p:spPr>
          <a:xfrm>
            <a:off x="365760" y="1679444"/>
            <a:ext cx="637031" cy="6629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72083" y="1616976"/>
            <a:ext cx="3849623" cy="78941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052315" y="1616976"/>
            <a:ext cx="542543" cy="78941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26948" y="2188476"/>
            <a:ext cx="591311" cy="61568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1030224" y="2129024"/>
            <a:ext cx="1761743" cy="73304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2356099" y="2129024"/>
            <a:ext cx="516635" cy="733043"/>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436875" y="2129024"/>
            <a:ext cx="502919" cy="733043"/>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503932" y="2129024"/>
            <a:ext cx="2983979" cy="73304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5052055" y="2129024"/>
            <a:ext cx="516635" cy="733043"/>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5132831" y="2129024"/>
            <a:ext cx="499871" cy="733043"/>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196835" y="2129024"/>
            <a:ext cx="504443" cy="73304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93416" y="2601467"/>
            <a:ext cx="772658" cy="73304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1030224" y="2601464"/>
            <a:ext cx="7732775" cy="733043"/>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1030224" y="3000752"/>
            <a:ext cx="1459991" cy="733043"/>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2054351" y="2990084"/>
            <a:ext cx="761999" cy="733043"/>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2380482" y="3000752"/>
            <a:ext cx="501388" cy="73303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446018" y="3000752"/>
            <a:ext cx="2659379" cy="733043"/>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4669531" y="3000752"/>
            <a:ext cx="504443" cy="73304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726947" y="3529583"/>
            <a:ext cx="591311" cy="6156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1030224" y="3470144"/>
            <a:ext cx="1929383" cy="733043"/>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2523739" y="3470144"/>
            <a:ext cx="516635" cy="733043"/>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2604515" y="3470144"/>
            <a:ext cx="2313431" cy="733043"/>
          </a:xfrm>
          <a:prstGeom prst="rect">
            <a:avLst/>
          </a:prstGeom>
          <a:blipFill>
            <a:blip r:embed="rId20" cstate="print"/>
            <a:stretch>
              <a:fillRect/>
            </a:stretch>
          </a:blipFill>
        </p:spPr>
        <p:txBody>
          <a:bodyPr wrap="square" lIns="0" tIns="0" rIns="0" bIns="0" rtlCol="0"/>
          <a:lstStyle/>
          <a:p>
            <a:endParaRPr/>
          </a:p>
        </p:txBody>
      </p:sp>
      <p:sp>
        <p:nvSpPr>
          <p:cNvPr id="27" name="object 27"/>
          <p:cNvSpPr/>
          <p:nvPr/>
        </p:nvSpPr>
        <p:spPr>
          <a:xfrm>
            <a:off x="4482079" y="3470144"/>
            <a:ext cx="516635" cy="733043"/>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4562851" y="3470144"/>
            <a:ext cx="498347" cy="733043"/>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4625335" y="3470147"/>
            <a:ext cx="504443" cy="733040"/>
          </a:xfrm>
          <a:prstGeom prst="rect">
            <a:avLst/>
          </a:prstGeom>
          <a:blipFill>
            <a:blip r:embed="rId10" cstate="print"/>
            <a:stretch>
              <a:fillRect/>
            </a:stretch>
          </a:blipFill>
        </p:spPr>
        <p:txBody>
          <a:bodyPr wrap="square" lIns="0" tIns="0" rIns="0" bIns="0" rtlCol="0"/>
          <a:lstStyle/>
          <a:p>
            <a:endParaRPr/>
          </a:p>
        </p:txBody>
      </p:sp>
      <p:sp>
        <p:nvSpPr>
          <p:cNvPr id="30" name="object 30"/>
          <p:cNvSpPr/>
          <p:nvPr/>
        </p:nvSpPr>
        <p:spPr>
          <a:xfrm>
            <a:off x="693416" y="3945635"/>
            <a:ext cx="772658" cy="73304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1030223" y="3945632"/>
            <a:ext cx="3915155" cy="733043"/>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4509515" y="3934964"/>
            <a:ext cx="761999" cy="733043"/>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4835651" y="3945632"/>
            <a:ext cx="502919" cy="733043"/>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4902706" y="3945632"/>
            <a:ext cx="3823715" cy="733043"/>
          </a:xfrm>
          <a:prstGeom prst="rect">
            <a:avLst/>
          </a:prstGeom>
          <a:blipFill>
            <a:blip r:embed="rId22" cstate="print"/>
            <a:stretch>
              <a:fillRect/>
            </a:stretch>
          </a:blipFill>
        </p:spPr>
        <p:txBody>
          <a:bodyPr wrap="square" lIns="0" tIns="0" rIns="0" bIns="0" rtlCol="0"/>
          <a:lstStyle/>
          <a:p>
            <a:endParaRPr/>
          </a:p>
        </p:txBody>
      </p:sp>
      <p:sp>
        <p:nvSpPr>
          <p:cNvPr id="35" name="object 35"/>
          <p:cNvSpPr/>
          <p:nvPr/>
        </p:nvSpPr>
        <p:spPr>
          <a:xfrm>
            <a:off x="8290554" y="3945632"/>
            <a:ext cx="504443" cy="733043"/>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726948" y="4474476"/>
            <a:ext cx="591311" cy="615683"/>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1030224" y="4415024"/>
            <a:ext cx="5730239" cy="733043"/>
          </a:xfrm>
          <a:prstGeom prst="rect">
            <a:avLst/>
          </a:prstGeom>
          <a:blipFill>
            <a:blip r:embed="rId23" cstate="print"/>
            <a:stretch>
              <a:fillRect/>
            </a:stretch>
          </a:blipFill>
        </p:spPr>
        <p:txBody>
          <a:bodyPr wrap="square" lIns="0" tIns="0" rIns="0" bIns="0" rtlCol="0"/>
          <a:lstStyle/>
          <a:p>
            <a:endParaRPr/>
          </a:p>
        </p:txBody>
      </p:sp>
      <p:sp>
        <p:nvSpPr>
          <p:cNvPr id="38" name="object 38"/>
          <p:cNvSpPr/>
          <p:nvPr/>
        </p:nvSpPr>
        <p:spPr>
          <a:xfrm>
            <a:off x="6324594" y="4415024"/>
            <a:ext cx="504443" cy="733043"/>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726948" y="4949964"/>
            <a:ext cx="591311" cy="615683"/>
          </a:xfrm>
          <a:prstGeom prst="rect">
            <a:avLst/>
          </a:prstGeom>
          <a:blipFill>
            <a:blip r:embed="rId7" cstate="print"/>
            <a:stretch>
              <a:fillRect/>
            </a:stretch>
          </a:blipFill>
        </p:spPr>
        <p:txBody>
          <a:bodyPr wrap="square" lIns="0" tIns="0" rIns="0" bIns="0" rtlCol="0"/>
          <a:lstStyle/>
          <a:p>
            <a:endParaRPr/>
          </a:p>
        </p:txBody>
      </p:sp>
      <p:sp>
        <p:nvSpPr>
          <p:cNvPr id="40" name="object 40"/>
          <p:cNvSpPr/>
          <p:nvPr/>
        </p:nvSpPr>
        <p:spPr>
          <a:xfrm>
            <a:off x="1030224" y="4890512"/>
            <a:ext cx="1901951" cy="733043"/>
          </a:xfrm>
          <a:prstGeom prst="rect">
            <a:avLst/>
          </a:prstGeom>
          <a:blipFill>
            <a:blip r:embed="rId24" cstate="print"/>
            <a:stretch>
              <a:fillRect/>
            </a:stretch>
          </a:blipFill>
        </p:spPr>
        <p:txBody>
          <a:bodyPr wrap="square" lIns="0" tIns="0" rIns="0" bIns="0" rtlCol="0"/>
          <a:lstStyle/>
          <a:p>
            <a:endParaRPr/>
          </a:p>
        </p:txBody>
      </p:sp>
      <p:sp>
        <p:nvSpPr>
          <p:cNvPr id="41" name="object 41"/>
          <p:cNvSpPr/>
          <p:nvPr/>
        </p:nvSpPr>
        <p:spPr>
          <a:xfrm>
            <a:off x="2496311" y="4890512"/>
            <a:ext cx="1469135" cy="733043"/>
          </a:xfrm>
          <a:prstGeom prst="rect">
            <a:avLst/>
          </a:prstGeom>
          <a:blipFill>
            <a:blip r:embed="rId25" cstate="print"/>
            <a:stretch>
              <a:fillRect/>
            </a:stretch>
          </a:blipFill>
        </p:spPr>
        <p:txBody>
          <a:bodyPr wrap="square" lIns="0" tIns="0" rIns="0" bIns="0" rtlCol="0"/>
          <a:lstStyle/>
          <a:p>
            <a:endParaRPr/>
          </a:p>
        </p:txBody>
      </p:sp>
      <p:sp>
        <p:nvSpPr>
          <p:cNvPr id="42" name="object 42"/>
          <p:cNvSpPr/>
          <p:nvPr/>
        </p:nvSpPr>
        <p:spPr>
          <a:xfrm>
            <a:off x="3529584" y="4890512"/>
            <a:ext cx="501383" cy="733043"/>
          </a:xfrm>
          <a:prstGeom prst="rect">
            <a:avLst/>
          </a:prstGeom>
          <a:blipFill>
            <a:blip r:embed="rId10" cstate="print"/>
            <a:stretch>
              <a:fillRect/>
            </a:stretch>
          </a:blipFill>
        </p:spPr>
        <p:txBody>
          <a:bodyPr wrap="square" lIns="0" tIns="0" rIns="0" bIns="0" rtlCol="0"/>
          <a:lstStyle/>
          <a:p>
            <a:endParaRPr/>
          </a:p>
        </p:txBody>
      </p:sp>
      <p:sp>
        <p:nvSpPr>
          <p:cNvPr id="43" name="object 43"/>
          <p:cNvSpPr/>
          <p:nvPr/>
        </p:nvSpPr>
        <p:spPr>
          <a:xfrm>
            <a:off x="3595115" y="4890512"/>
            <a:ext cx="1164335" cy="733043"/>
          </a:xfrm>
          <a:prstGeom prst="rect">
            <a:avLst/>
          </a:prstGeom>
          <a:blipFill>
            <a:blip r:embed="rId26" cstate="print"/>
            <a:stretch>
              <a:fillRect/>
            </a:stretch>
          </a:blipFill>
        </p:spPr>
        <p:txBody>
          <a:bodyPr wrap="square" lIns="0" tIns="0" rIns="0" bIns="0" rtlCol="0"/>
          <a:lstStyle/>
          <a:p>
            <a:endParaRPr/>
          </a:p>
        </p:txBody>
      </p:sp>
      <p:sp>
        <p:nvSpPr>
          <p:cNvPr id="44" name="object 44"/>
          <p:cNvSpPr/>
          <p:nvPr/>
        </p:nvSpPr>
        <p:spPr>
          <a:xfrm>
            <a:off x="4323588" y="4890512"/>
            <a:ext cx="606539" cy="733043"/>
          </a:xfrm>
          <a:prstGeom prst="rect">
            <a:avLst/>
          </a:prstGeom>
          <a:blipFill>
            <a:blip r:embed="rId27" cstate="print"/>
            <a:stretch>
              <a:fillRect/>
            </a:stretch>
          </a:blipFill>
        </p:spPr>
        <p:txBody>
          <a:bodyPr wrap="square" lIns="0" tIns="0" rIns="0" bIns="0" rtlCol="0"/>
          <a:lstStyle/>
          <a:p>
            <a:endParaRPr/>
          </a:p>
        </p:txBody>
      </p:sp>
      <p:sp>
        <p:nvSpPr>
          <p:cNvPr id="45" name="object 45"/>
          <p:cNvSpPr/>
          <p:nvPr/>
        </p:nvSpPr>
        <p:spPr>
          <a:xfrm>
            <a:off x="4494275" y="4879844"/>
            <a:ext cx="761999" cy="733043"/>
          </a:xfrm>
          <a:prstGeom prst="rect">
            <a:avLst/>
          </a:prstGeom>
          <a:blipFill>
            <a:blip r:embed="rId17" cstate="print"/>
            <a:stretch>
              <a:fillRect/>
            </a:stretch>
          </a:blipFill>
        </p:spPr>
        <p:txBody>
          <a:bodyPr wrap="square" lIns="0" tIns="0" rIns="0" bIns="0" rtlCol="0"/>
          <a:lstStyle/>
          <a:p>
            <a:endParaRPr/>
          </a:p>
        </p:txBody>
      </p:sp>
      <p:sp>
        <p:nvSpPr>
          <p:cNvPr id="46" name="object 46"/>
          <p:cNvSpPr/>
          <p:nvPr/>
        </p:nvSpPr>
        <p:spPr>
          <a:xfrm>
            <a:off x="4820407" y="4890512"/>
            <a:ext cx="501395" cy="733043"/>
          </a:xfrm>
          <a:prstGeom prst="rect">
            <a:avLst/>
          </a:prstGeom>
          <a:blipFill>
            <a:blip r:embed="rId10" cstate="print"/>
            <a:stretch>
              <a:fillRect/>
            </a:stretch>
          </a:blipFill>
        </p:spPr>
        <p:txBody>
          <a:bodyPr wrap="square" lIns="0" tIns="0" rIns="0" bIns="0" rtlCol="0"/>
          <a:lstStyle/>
          <a:p>
            <a:endParaRPr/>
          </a:p>
        </p:txBody>
      </p:sp>
      <p:sp>
        <p:nvSpPr>
          <p:cNvPr id="47" name="object 47"/>
          <p:cNvSpPr/>
          <p:nvPr/>
        </p:nvSpPr>
        <p:spPr>
          <a:xfrm>
            <a:off x="4885942" y="4890512"/>
            <a:ext cx="3954779" cy="733043"/>
          </a:xfrm>
          <a:prstGeom prst="rect">
            <a:avLst/>
          </a:prstGeom>
          <a:blipFill>
            <a:blip r:embed="rId28" cstate="print"/>
            <a:stretch>
              <a:fillRect/>
            </a:stretch>
          </a:blipFill>
        </p:spPr>
        <p:txBody>
          <a:bodyPr wrap="square" lIns="0" tIns="0" rIns="0" bIns="0" rtlCol="0"/>
          <a:lstStyle/>
          <a:p>
            <a:endParaRPr/>
          </a:p>
        </p:txBody>
      </p:sp>
      <p:sp>
        <p:nvSpPr>
          <p:cNvPr id="48" name="object 48"/>
          <p:cNvSpPr/>
          <p:nvPr/>
        </p:nvSpPr>
        <p:spPr>
          <a:xfrm>
            <a:off x="1030222" y="5283704"/>
            <a:ext cx="1620011" cy="733043"/>
          </a:xfrm>
          <a:prstGeom prst="rect">
            <a:avLst/>
          </a:prstGeom>
          <a:blipFill>
            <a:blip r:embed="rId29" cstate="print"/>
            <a:stretch>
              <a:fillRect/>
            </a:stretch>
          </a:blipFill>
        </p:spPr>
        <p:txBody>
          <a:bodyPr wrap="square" lIns="0" tIns="0" rIns="0" bIns="0" rtlCol="0"/>
          <a:lstStyle/>
          <a:p>
            <a:endParaRPr/>
          </a:p>
        </p:txBody>
      </p:sp>
      <p:sp>
        <p:nvSpPr>
          <p:cNvPr id="49" name="object 49"/>
          <p:cNvSpPr/>
          <p:nvPr/>
        </p:nvSpPr>
        <p:spPr>
          <a:xfrm>
            <a:off x="2214371" y="5283704"/>
            <a:ext cx="597407" cy="733043"/>
          </a:xfrm>
          <a:prstGeom prst="rect">
            <a:avLst/>
          </a:prstGeom>
          <a:blipFill>
            <a:blip r:embed="rId30" cstate="print"/>
            <a:stretch>
              <a:fillRect/>
            </a:stretch>
          </a:blipFill>
        </p:spPr>
        <p:txBody>
          <a:bodyPr wrap="square" lIns="0" tIns="0" rIns="0" bIns="0" rtlCol="0"/>
          <a:lstStyle/>
          <a:p>
            <a:endParaRPr/>
          </a:p>
        </p:txBody>
      </p:sp>
      <p:sp>
        <p:nvSpPr>
          <p:cNvPr id="50" name="object 50"/>
          <p:cNvSpPr/>
          <p:nvPr/>
        </p:nvSpPr>
        <p:spPr>
          <a:xfrm>
            <a:off x="2375910" y="5283704"/>
            <a:ext cx="504443" cy="733043"/>
          </a:xfrm>
          <a:prstGeom prst="rect">
            <a:avLst/>
          </a:prstGeom>
          <a:blipFill>
            <a:blip r:embed="rId10" cstate="print"/>
            <a:stretch>
              <a:fillRect/>
            </a:stretch>
          </a:blipFill>
        </p:spPr>
        <p:txBody>
          <a:bodyPr wrap="square" lIns="0" tIns="0" rIns="0" bIns="0" rtlCol="0"/>
          <a:lstStyle/>
          <a:p>
            <a:endParaRPr/>
          </a:p>
        </p:txBody>
      </p:sp>
      <p:sp>
        <p:nvSpPr>
          <p:cNvPr id="51" name="object 51"/>
          <p:cNvSpPr/>
          <p:nvPr/>
        </p:nvSpPr>
        <p:spPr>
          <a:xfrm>
            <a:off x="2444495" y="5283704"/>
            <a:ext cx="2654795" cy="733043"/>
          </a:xfrm>
          <a:prstGeom prst="rect">
            <a:avLst/>
          </a:prstGeom>
          <a:blipFill>
            <a:blip r:embed="rId31" cstate="print"/>
            <a:stretch>
              <a:fillRect/>
            </a:stretch>
          </a:blipFill>
        </p:spPr>
        <p:txBody>
          <a:bodyPr wrap="square" lIns="0" tIns="0" rIns="0" bIns="0" rtlCol="0"/>
          <a:lstStyle/>
          <a:p>
            <a:endParaRPr/>
          </a:p>
        </p:txBody>
      </p:sp>
      <p:sp>
        <p:nvSpPr>
          <p:cNvPr id="52" name="object 52"/>
          <p:cNvSpPr/>
          <p:nvPr/>
        </p:nvSpPr>
        <p:spPr>
          <a:xfrm>
            <a:off x="4663435" y="5283704"/>
            <a:ext cx="504443" cy="733043"/>
          </a:xfrm>
          <a:prstGeom prst="rect">
            <a:avLst/>
          </a:prstGeom>
          <a:blipFill>
            <a:blip r:embed="rId10" cstate="print"/>
            <a:stretch>
              <a:fillRect/>
            </a:stretch>
          </a:blipFill>
        </p:spPr>
        <p:txBody>
          <a:bodyPr wrap="square" lIns="0" tIns="0" rIns="0" bIns="0" rtlCol="0"/>
          <a:lstStyle/>
          <a:p>
            <a:endParaRPr/>
          </a:p>
        </p:txBody>
      </p:sp>
      <p:sp>
        <p:nvSpPr>
          <p:cNvPr id="53" name="object 53"/>
          <p:cNvSpPr/>
          <p:nvPr/>
        </p:nvSpPr>
        <p:spPr>
          <a:xfrm>
            <a:off x="672083" y="5925311"/>
            <a:ext cx="542543" cy="789431"/>
          </a:xfrm>
          <a:prstGeom prst="rect">
            <a:avLst/>
          </a:prstGeom>
          <a:blipFill>
            <a:blip r:embed="rId6" cstate="print"/>
            <a:stretch>
              <a:fillRect/>
            </a:stretch>
          </a:blipFill>
        </p:spPr>
        <p:txBody>
          <a:bodyPr wrap="square" lIns="0" tIns="0" rIns="0" bIns="0" rtlCol="0"/>
          <a:lstStyle/>
          <a:p>
            <a:endParaRPr/>
          </a:p>
        </p:txBody>
      </p:sp>
      <p:sp>
        <p:nvSpPr>
          <p:cNvPr id="54" name="object 54"/>
          <p:cNvSpPr txBox="1"/>
          <p:nvPr/>
        </p:nvSpPr>
        <p:spPr>
          <a:xfrm>
            <a:off x="535940" y="1706689"/>
            <a:ext cx="8014970" cy="4088129"/>
          </a:xfrm>
          <a:prstGeom prst="rect">
            <a:avLst/>
          </a:prstGeom>
        </p:spPr>
        <p:txBody>
          <a:bodyPr vert="horz" wrap="square" lIns="0" tIns="0" rIns="0" bIns="0" rtlCol="0">
            <a:spAutoFit/>
          </a:bodyPr>
          <a:lstStyle/>
          <a:p>
            <a:pPr marL="355600" indent="-342900">
              <a:lnSpc>
                <a:spcPct val="100000"/>
              </a:lnSpc>
              <a:buClr>
                <a:srgbClr val="FFB91D"/>
              </a:buClr>
              <a:buSzPct val="89285"/>
              <a:buFont typeface="Wingdings"/>
              <a:buChar char=""/>
              <a:tabLst>
                <a:tab pos="355600" algn="l"/>
              </a:tabLst>
            </a:pPr>
            <a:r>
              <a:rPr sz="2800" b="1" spc="-10" dirty="0">
                <a:solidFill>
                  <a:srgbClr val="FFFFFF"/>
                </a:solidFill>
                <a:latin typeface="Corbel"/>
                <a:cs typeface="Corbel"/>
              </a:rPr>
              <a:t>Bevat </a:t>
            </a:r>
            <a:r>
              <a:rPr sz="2800" b="1" spc="-5" dirty="0">
                <a:solidFill>
                  <a:srgbClr val="FFFFFF"/>
                </a:solidFill>
                <a:latin typeface="Corbel"/>
                <a:cs typeface="Corbel"/>
              </a:rPr>
              <a:t>de</a:t>
            </a:r>
            <a:r>
              <a:rPr sz="2800" b="1" spc="-40" dirty="0">
                <a:solidFill>
                  <a:srgbClr val="FFFFFF"/>
                </a:solidFill>
                <a:latin typeface="Corbel"/>
                <a:cs typeface="Corbel"/>
              </a:rPr>
              <a:t> </a:t>
            </a:r>
            <a:r>
              <a:rPr sz="2800" b="1" spc="-5" dirty="0">
                <a:solidFill>
                  <a:srgbClr val="FFFFFF"/>
                </a:solidFill>
                <a:latin typeface="Corbel"/>
                <a:cs typeface="Corbel"/>
              </a:rPr>
              <a:t>zintuigcellen</a:t>
            </a:r>
            <a:endParaRPr sz="2800">
              <a:latin typeface="Corbel"/>
              <a:cs typeface="Corbel"/>
            </a:endParaRPr>
          </a:p>
          <a:p>
            <a:pPr marL="697865" lvl="1" indent="-336550">
              <a:lnSpc>
                <a:spcPct val="100000"/>
              </a:lnSpc>
              <a:spcBef>
                <a:spcPts val="620"/>
              </a:spcBef>
              <a:buClr>
                <a:srgbClr val="F97817"/>
              </a:buClr>
              <a:buSzPct val="88461"/>
              <a:buFont typeface="Wingdings"/>
              <a:buChar char=""/>
              <a:tabLst>
                <a:tab pos="698500" algn="l"/>
              </a:tabLst>
            </a:pPr>
            <a:r>
              <a:rPr sz="2600" b="1" spc="-5" dirty="0">
                <a:solidFill>
                  <a:srgbClr val="FFFFFF"/>
                </a:solidFill>
                <a:latin typeface="Corbel"/>
                <a:cs typeface="Corbel"/>
              </a:rPr>
              <a:t>Staafjes: </a:t>
            </a:r>
            <a:r>
              <a:rPr sz="2600" b="1" dirty="0">
                <a:solidFill>
                  <a:srgbClr val="FFFFFF"/>
                </a:solidFill>
                <a:latin typeface="Corbel"/>
                <a:cs typeface="Corbel"/>
              </a:rPr>
              <a:t>‘</a:t>
            </a:r>
            <a:r>
              <a:rPr sz="2600" b="1" spc="10" dirty="0">
                <a:solidFill>
                  <a:srgbClr val="FFFFFF"/>
                </a:solidFill>
                <a:latin typeface="Corbel"/>
                <a:cs typeface="Corbel"/>
              </a:rPr>
              <a:t> </a:t>
            </a:r>
            <a:r>
              <a:rPr sz="2600" b="1" spc="-5" dirty="0">
                <a:solidFill>
                  <a:srgbClr val="FFFFFF"/>
                </a:solidFill>
                <a:latin typeface="Corbel"/>
                <a:cs typeface="Corbel"/>
              </a:rPr>
              <a:t>schemerzintuigen’</a:t>
            </a:r>
            <a:endParaRPr sz="2600">
              <a:latin typeface="Corbel"/>
              <a:cs typeface="Corbel"/>
            </a:endParaRPr>
          </a:p>
          <a:p>
            <a:pPr marL="697865" marR="85090">
              <a:lnSpc>
                <a:spcPct val="100699"/>
              </a:lnSpc>
              <a:spcBef>
                <a:spcPts val="575"/>
              </a:spcBef>
            </a:pPr>
            <a:r>
              <a:rPr sz="2600" b="1" spc="-5" dirty="0">
                <a:solidFill>
                  <a:srgbClr val="FFFFFF"/>
                </a:solidFill>
                <a:latin typeface="Corbel"/>
                <a:cs typeface="Corbel"/>
              </a:rPr>
              <a:t>geen kleuren </a:t>
            </a:r>
            <a:r>
              <a:rPr sz="2600" b="1" dirty="0">
                <a:solidFill>
                  <a:srgbClr val="FFFFFF"/>
                </a:solidFill>
                <a:latin typeface="Corbel"/>
                <a:cs typeface="Corbel"/>
              </a:rPr>
              <a:t>waarnemen wel </a:t>
            </a:r>
            <a:r>
              <a:rPr sz="2600" b="1" spc="-5" dirty="0">
                <a:solidFill>
                  <a:srgbClr val="FFFFFF"/>
                </a:solidFill>
                <a:latin typeface="Corbel"/>
                <a:cs typeface="Corbel"/>
              </a:rPr>
              <a:t>intensiteitverschillen  </a:t>
            </a:r>
            <a:r>
              <a:rPr sz="2600" b="1" dirty="0">
                <a:solidFill>
                  <a:srgbClr val="FFFFFF"/>
                </a:solidFill>
                <a:latin typeface="Corbel"/>
                <a:cs typeface="Corbel"/>
              </a:rPr>
              <a:t>in licht </a:t>
            </a:r>
            <a:r>
              <a:rPr sz="2600" dirty="0">
                <a:solidFill>
                  <a:srgbClr val="FFFFFF"/>
                </a:solidFill>
                <a:latin typeface="Wingdings"/>
                <a:cs typeface="Wingdings"/>
              </a:rPr>
              <a:t></a:t>
            </a:r>
            <a:r>
              <a:rPr sz="2600" dirty="0">
                <a:solidFill>
                  <a:srgbClr val="FFFFFF"/>
                </a:solidFill>
                <a:latin typeface="Times New Roman"/>
                <a:cs typeface="Times New Roman"/>
              </a:rPr>
              <a:t> </a:t>
            </a:r>
            <a:r>
              <a:rPr sz="2600" b="1" dirty="0">
                <a:solidFill>
                  <a:srgbClr val="FFFFFF"/>
                </a:solidFill>
                <a:latin typeface="Corbel"/>
                <a:cs typeface="Corbel"/>
              </a:rPr>
              <a:t>wit, grijs,</a:t>
            </a:r>
            <a:r>
              <a:rPr sz="2600" b="1" spc="-190" dirty="0">
                <a:solidFill>
                  <a:srgbClr val="FFFFFF"/>
                </a:solidFill>
                <a:latin typeface="Corbel"/>
                <a:cs typeface="Corbel"/>
              </a:rPr>
              <a:t> </a:t>
            </a:r>
            <a:r>
              <a:rPr sz="2600" b="1" dirty="0">
                <a:solidFill>
                  <a:srgbClr val="FFFFFF"/>
                </a:solidFill>
                <a:latin typeface="Corbel"/>
                <a:cs typeface="Corbel"/>
              </a:rPr>
              <a:t>zwart</a:t>
            </a:r>
            <a:endParaRPr sz="2600">
              <a:latin typeface="Corbel"/>
              <a:cs typeface="Corbel"/>
            </a:endParaRPr>
          </a:p>
          <a:p>
            <a:pPr marL="698500" lvl="1" indent="-337185">
              <a:lnSpc>
                <a:spcPct val="100000"/>
              </a:lnSpc>
              <a:spcBef>
                <a:spcPts val="575"/>
              </a:spcBef>
              <a:buClr>
                <a:srgbClr val="F97817"/>
              </a:buClr>
              <a:buSzPct val="90384"/>
              <a:buFont typeface="Wingdings"/>
              <a:buChar char=""/>
              <a:tabLst>
                <a:tab pos="698500" algn="l"/>
              </a:tabLst>
            </a:pPr>
            <a:r>
              <a:rPr sz="2600" b="1" spc="-10" dirty="0">
                <a:solidFill>
                  <a:srgbClr val="FFFFFF"/>
                </a:solidFill>
                <a:latin typeface="Corbel"/>
                <a:cs typeface="Corbel"/>
              </a:rPr>
              <a:t>Kegeltjes:</a:t>
            </a:r>
            <a:r>
              <a:rPr sz="2600" b="1" spc="15" dirty="0">
                <a:solidFill>
                  <a:srgbClr val="FFFFFF"/>
                </a:solidFill>
                <a:latin typeface="Corbel"/>
                <a:cs typeface="Corbel"/>
              </a:rPr>
              <a:t> </a:t>
            </a:r>
            <a:r>
              <a:rPr sz="2600" b="1" spc="-5" dirty="0">
                <a:solidFill>
                  <a:srgbClr val="FFFFFF"/>
                </a:solidFill>
                <a:latin typeface="Corbel"/>
                <a:cs typeface="Corbel"/>
              </a:rPr>
              <a:t>‘dagzintuigen’</a:t>
            </a:r>
            <a:endParaRPr sz="2600">
              <a:latin typeface="Corbel"/>
              <a:cs typeface="Corbel"/>
            </a:endParaRPr>
          </a:p>
          <a:p>
            <a:pPr marL="697865">
              <a:lnSpc>
                <a:spcPct val="100000"/>
              </a:lnSpc>
              <a:spcBef>
                <a:spcPts val="625"/>
              </a:spcBef>
            </a:pPr>
            <a:r>
              <a:rPr sz="2600" b="1" dirty="0">
                <a:solidFill>
                  <a:srgbClr val="FFFFFF"/>
                </a:solidFill>
                <a:latin typeface="Corbel"/>
                <a:cs typeface="Corbel"/>
              </a:rPr>
              <a:t>waarnemen van </a:t>
            </a:r>
            <a:r>
              <a:rPr sz="2600" b="1" spc="-5" dirty="0">
                <a:solidFill>
                  <a:srgbClr val="FFFFFF"/>
                </a:solidFill>
                <a:latin typeface="Corbel"/>
                <a:cs typeface="Corbel"/>
              </a:rPr>
              <a:t>kleuren </a:t>
            </a:r>
            <a:r>
              <a:rPr sz="2600" dirty="0">
                <a:solidFill>
                  <a:srgbClr val="FFFFFF"/>
                </a:solidFill>
                <a:latin typeface="Wingdings"/>
                <a:cs typeface="Wingdings"/>
              </a:rPr>
              <a:t></a:t>
            </a:r>
            <a:r>
              <a:rPr sz="2600" dirty="0">
                <a:solidFill>
                  <a:srgbClr val="FFFFFF"/>
                </a:solidFill>
                <a:latin typeface="Times New Roman"/>
                <a:cs typeface="Times New Roman"/>
              </a:rPr>
              <a:t> </a:t>
            </a:r>
            <a:r>
              <a:rPr sz="2600" b="1" spc="-15" dirty="0">
                <a:solidFill>
                  <a:srgbClr val="FFFFFF"/>
                </a:solidFill>
                <a:latin typeface="Corbel"/>
                <a:cs typeface="Corbel"/>
              </a:rPr>
              <a:t>blauw, </a:t>
            </a:r>
            <a:r>
              <a:rPr sz="2600" b="1" spc="-5" dirty="0">
                <a:solidFill>
                  <a:srgbClr val="FFFFFF"/>
                </a:solidFill>
                <a:latin typeface="Corbel"/>
                <a:cs typeface="Corbel"/>
              </a:rPr>
              <a:t>groen, rood</a:t>
            </a:r>
            <a:r>
              <a:rPr sz="2600" b="1" spc="-150" dirty="0">
                <a:solidFill>
                  <a:srgbClr val="FFFFFF"/>
                </a:solidFill>
                <a:latin typeface="Corbel"/>
                <a:cs typeface="Corbel"/>
              </a:rPr>
              <a:t> </a:t>
            </a:r>
            <a:r>
              <a:rPr sz="2600" b="1" dirty="0">
                <a:solidFill>
                  <a:srgbClr val="FFFFFF"/>
                </a:solidFill>
                <a:latin typeface="Corbel"/>
                <a:cs typeface="Corbel"/>
              </a:rPr>
              <a:t>licht</a:t>
            </a:r>
            <a:endParaRPr sz="2600">
              <a:latin typeface="Corbel"/>
              <a:cs typeface="Corbel"/>
            </a:endParaRPr>
          </a:p>
          <a:p>
            <a:pPr marL="698500" lvl="1" indent="-337185">
              <a:lnSpc>
                <a:spcPct val="100000"/>
              </a:lnSpc>
              <a:spcBef>
                <a:spcPts val="575"/>
              </a:spcBef>
              <a:buClr>
                <a:srgbClr val="F97817"/>
              </a:buClr>
              <a:buSzPct val="88461"/>
              <a:buFont typeface="Wingdings"/>
              <a:buChar char=""/>
              <a:tabLst>
                <a:tab pos="698500" algn="l"/>
              </a:tabLst>
            </a:pPr>
            <a:r>
              <a:rPr sz="2600" b="1" dirty="0">
                <a:solidFill>
                  <a:srgbClr val="FFFFFF"/>
                </a:solidFill>
                <a:latin typeface="Corbel"/>
                <a:cs typeface="Corbel"/>
              </a:rPr>
              <a:t>Blinde vlek </a:t>
            </a:r>
            <a:r>
              <a:rPr sz="2600" b="1" spc="-5" dirty="0">
                <a:solidFill>
                  <a:srgbClr val="FFFFFF"/>
                </a:solidFill>
                <a:latin typeface="Corbel"/>
                <a:cs typeface="Corbel"/>
              </a:rPr>
              <a:t>(papil): geen</a:t>
            </a:r>
            <a:r>
              <a:rPr sz="2600" b="1" spc="10" dirty="0">
                <a:solidFill>
                  <a:srgbClr val="FFFFFF"/>
                </a:solidFill>
                <a:latin typeface="Corbel"/>
                <a:cs typeface="Corbel"/>
              </a:rPr>
              <a:t> </a:t>
            </a:r>
            <a:r>
              <a:rPr sz="2600" b="1" spc="-5" dirty="0">
                <a:solidFill>
                  <a:srgbClr val="FFFFFF"/>
                </a:solidFill>
                <a:latin typeface="Corbel"/>
                <a:cs typeface="Corbel"/>
              </a:rPr>
              <a:t>zintuigcellen</a:t>
            </a:r>
            <a:endParaRPr sz="2600">
              <a:latin typeface="Corbel"/>
              <a:cs typeface="Corbel"/>
            </a:endParaRPr>
          </a:p>
          <a:p>
            <a:pPr marL="697865" marR="5080" lvl="1" indent="-336550">
              <a:lnSpc>
                <a:spcPts val="3100"/>
              </a:lnSpc>
              <a:spcBef>
                <a:spcPts val="745"/>
              </a:spcBef>
              <a:buClr>
                <a:srgbClr val="F97817"/>
              </a:buClr>
              <a:buSzPct val="88461"/>
              <a:buFont typeface="Wingdings"/>
              <a:buChar char=""/>
              <a:tabLst>
                <a:tab pos="698500" algn="l"/>
              </a:tabLst>
            </a:pPr>
            <a:r>
              <a:rPr sz="2600" b="1" dirty="0">
                <a:solidFill>
                  <a:srgbClr val="FFFFFF"/>
                </a:solidFill>
                <a:latin typeface="Corbel"/>
                <a:cs typeface="Corbel"/>
              </a:rPr>
              <a:t>Gele vlek </a:t>
            </a:r>
            <a:r>
              <a:rPr sz="2600" b="1" spc="-5" dirty="0">
                <a:solidFill>
                  <a:srgbClr val="FFFFFF"/>
                </a:solidFill>
                <a:latin typeface="Corbel"/>
                <a:cs typeface="Corbel"/>
              </a:rPr>
              <a:t>(macula lutea) </a:t>
            </a:r>
            <a:r>
              <a:rPr sz="2600" dirty="0">
                <a:solidFill>
                  <a:srgbClr val="FFFFFF"/>
                </a:solidFill>
                <a:latin typeface="Wingdings"/>
                <a:cs typeface="Wingdings"/>
              </a:rPr>
              <a:t></a:t>
            </a:r>
            <a:r>
              <a:rPr sz="2600" dirty="0">
                <a:solidFill>
                  <a:srgbClr val="FFFFFF"/>
                </a:solidFill>
                <a:latin typeface="Times New Roman"/>
                <a:cs typeface="Times New Roman"/>
              </a:rPr>
              <a:t> </a:t>
            </a:r>
            <a:r>
              <a:rPr sz="2600" b="1" spc="-5" dirty="0">
                <a:solidFill>
                  <a:srgbClr val="FFFFFF"/>
                </a:solidFill>
                <a:latin typeface="Corbel"/>
                <a:cs typeface="Corbel"/>
              </a:rPr>
              <a:t>gevoeligste plek </a:t>
            </a:r>
            <a:r>
              <a:rPr sz="2600" b="1" dirty="0">
                <a:solidFill>
                  <a:srgbClr val="FFFFFF"/>
                </a:solidFill>
                <a:latin typeface="Corbel"/>
                <a:cs typeface="Corbel"/>
              </a:rPr>
              <a:t>van</a:t>
            </a:r>
            <a:r>
              <a:rPr sz="2600" b="1" spc="-125" dirty="0">
                <a:solidFill>
                  <a:srgbClr val="FFFFFF"/>
                </a:solidFill>
                <a:latin typeface="Corbel"/>
                <a:cs typeface="Corbel"/>
              </a:rPr>
              <a:t> </a:t>
            </a:r>
            <a:r>
              <a:rPr sz="2600" b="1" spc="-5" dirty="0">
                <a:solidFill>
                  <a:srgbClr val="FFFFFF"/>
                </a:solidFill>
                <a:latin typeface="Corbel"/>
                <a:cs typeface="Corbel"/>
              </a:rPr>
              <a:t>het  netvlies </a:t>
            </a:r>
            <a:r>
              <a:rPr sz="2600" b="1" dirty="0">
                <a:solidFill>
                  <a:srgbClr val="FFFFFF"/>
                </a:solidFill>
                <a:latin typeface="Corbel"/>
                <a:cs typeface="Corbel"/>
              </a:rPr>
              <a:t>– alleen</a:t>
            </a:r>
            <a:r>
              <a:rPr sz="2600" b="1" spc="-10" dirty="0">
                <a:solidFill>
                  <a:srgbClr val="FFFFFF"/>
                </a:solidFill>
                <a:latin typeface="Corbel"/>
                <a:cs typeface="Corbel"/>
              </a:rPr>
              <a:t> kegeltjes</a:t>
            </a:r>
            <a:endParaRPr sz="2600">
              <a:latin typeface="Corbel"/>
              <a:cs typeface="Corbe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26071" cy="125505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5593976"/>
            <a:ext cx="9126071" cy="123712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9135035" y="1219200"/>
            <a:ext cx="0" cy="4392930"/>
          </a:xfrm>
          <a:custGeom>
            <a:avLst/>
            <a:gdLst/>
            <a:ahLst/>
            <a:cxnLst/>
            <a:rect l="l" t="t" r="r" b="b"/>
            <a:pathLst>
              <a:path h="4392930">
                <a:moveTo>
                  <a:pt x="0" y="4392706"/>
                </a:moveTo>
                <a:lnTo>
                  <a:pt x="0" y="0"/>
                </a:lnTo>
              </a:path>
            </a:pathLst>
          </a:custGeom>
          <a:ln w="17929">
            <a:solidFill>
              <a:srgbClr val="2344A8"/>
            </a:solidFill>
          </a:ln>
        </p:spPr>
        <p:txBody>
          <a:bodyPr wrap="square" lIns="0" tIns="0" rIns="0" bIns="0" rtlCol="0"/>
          <a:lstStyle/>
          <a:p>
            <a:endParaRPr/>
          </a:p>
        </p:txBody>
      </p:sp>
      <p:sp>
        <p:nvSpPr>
          <p:cNvPr id="5" name="object 5"/>
          <p:cNvSpPr/>
          <p:nvPr/>
        </p:nvSpPr>
        <p:spPr>
          <a:xfrm>
            <a:off x="555811" y="2949388"/>
            <a:ext cx="0" cy="681355"/>
          </a:xfrm>
          <a:custGeom>
            <a:avLst/>
            <a:gdLst/>
            <a:ahLst/>
            <a:cxnLst/>
            <a:rect l="l" t="t" r="r" b="b"/>
            <a:pathLst>
              <a:path h="681354">
                <a:moveTo>
                  <a:pt x="0" y="681318"/>
                </a:moveTo>
                <a:lnTo>
                  <a:pt x="0" y="0"/>
                </a:lnTo>
              </a:path>
            </a:pathLst>
          </a:custGeom>
          <a:ln w="17929">
            <a:solidFill>
              <a:srgbClr val="030303"/>
            </a:solidFill>
          </a:ln>
        </p:spPr>
        <p:txBody>
          <a:bodyPr wrap="square" lIns="0" tIns="0" rIns="0" bIns="0" rtlCol="0"/>
          <a:lstStyle/>
          <a:p>
            <a:endParaRPr/>
          </a:p>
        </p:txBody>
      </p:sp>
      <p:sp>
        <p:nvSpPr>
          <p:cNvPr id="6" name="object 6"/>
          <p:cNvSpPr/>
          <p:nvPr/>
        </p:nvSpPr>
        <p:spPr>
          <a:xfrm>
            <a:off x="179294" y="3953435"/>
            <a:ext cx="2609215" cy="0"/>
          </a:xfrm>
          <a:custGeom>
            <a:avLst/>
            <a:gdLst/>
            <a:ahLst/>
            <a:cxnLst/>
            <a:rect l="l" t="t" r="r" b="b"/>
            <a:pathLst>
              <a:path w="2609215">
                <a:moveTo>
                  <a:pt x="0" y="0"/>
                </a:moveTo>
                <a:lnTo>
                  <a:pt x="2608729" y="0"/>
                </a:lnTo>
              </a:path>
            </a:pathLst>
          </a:custGeom>
          <a:ln w="17929">
            <a:solidFill>
              <a:srgbClr val="030303"/>
            </a:solidFill>
          </a:ln>
        </p:spPr>
        <p:txBody>
          <a:bodyPr wrap="square" lIns="0" tIns="0" rIns="0" bIns="0" rtlCol="0"/>
          <a:lstStyle/>
          <a:p>
            <a:endParaRPr/>
          </a:p>
        </p:txBody>
      </p:sp>
      <p:sp>
        <p:nvSpPr>
          <p:cNvPr id="7" name="object 7"/>
          <p:cNvSpPr/>
          <p:nvPr/>
        </p:nvSpPr>
        <p:spPr>
          <a:xfrm>
            <a:off x="2805953" y="3975846"/>
            <a:ext cx="547370" cy="0"/>
          </a:xfrm>
          <a:custGeom>
            <a:avLst/>
            <a:gdLst/>
            <a:ahLst/>
            <a:cxnLst/>
            <a:rect l="l" t="t" r="r" b="b"/>
            <a:pathLst>
              <a:path w="547370">
                <a:moveTo>
                  <a:pt x="0" y="0"/>
                </a:moveTo>
                <a:lnTo>
                  <a:pt x="546846" y="0"/>
                </a:lnTo>
              </a:path>
            </a:pathLst>
          </a:custGeom>
          <a:ln w="8964">
            <a:solidFill>
              <a:srgbClr val="0C0C0C"/>
            </a:solidFill>
          </a:ln>
        </p:spPr>
        <p:txBody>
          <a:bodyPr wrap="square" lIns="0" tIns="0" rIns="0" bIns="0" rtlCol="0"/>
          <a:lstStyle/>
          <a:p>
            <a:endParaRPr/>
          </a:p>
        </p:txBody>
      </p:sp>
      <p:sp>
        <p:nvSpPr>
          <p:cNvPr id="8" name="object 8"/>
          <p:cNvSpPr/>
          <p:nvPr/>
        </p:nvSpPr>
        <p:spPr>
          <a:xfrm>
            <a:off x="1246094" y="3962400"/>
            <a:ext cx="4536440" cy="0"/>
          </a:xfrm>
          <a:custGeom>
            <a:avLst/>
            <a:gdLst/>
            <a:ahLst/>
            <a:cxnLst/>
            <a:rect l="l" t="t" r="r" b="b"/>
            <a:pathLst>
              <a:path w="4536440">
                <a:moveTo>
                  <a:pt x="0" y="0"/>
                </a:moveTo>
                <a:lnTo>
                  <a:pt x="4536140" y="0"/>
                </a:lnTo>
              </a:path>
            </a:pathLst>
          </a:custGeom>
          <a:ln w="17929">
            <a:solidFill>
              <a:srgbClr val="0C0C0C"/>
            </a:solidFill>
          </a:ln>
        </p:spPr>
        <p:txBody>
          <a:bodyPr wrap="square" lIns="0" tIns="0" rIns="0" bIns="0" rtlCol="0"/>
          <a:lstStyle/>
          <a:p>
            <a:endParaRPr/>
          </a:p>
        </p:txBody>
      </p:sp>
      <p:sp>
        <p:nvSpPr>
          <p:cNvPr id="9" name="object 9"/>
          <p:cNvSpPr/>
          <p:nvPr/>
        </p:nvSpPr>
        <p:spPr>
          <a:xfrm>
            <a:off x="179294" y="3944470"/>
            <a:ext cx="0" cy="1264285"/>
          </a:xfrm>
          <a:custGeom>
            <a:avLst/>
            <a:gdLst/>
            <a:ahLst/>
            <a:cxnLst/>
            <a:rect l="l" t="t" r="r" b="b"/>
            <a:pathLst>
              <a:path h="1264285">
                <a:moveTo>
                  <a:pt x="0" y="1264023"/>
                </a:moveTo>
                <a:lnTo>
                  <a:pt x="0" y="0"/>
                </a:lnTo>
              </a:path>
            </a:pathLst>
          </a:custGeom>
          <a:ln w="17929">
            <a:solidFill>
              <a:srgbClr val="000000"/>
            </a:solidFill>
          </a:ln>
        </p:spPr>
        <p:txBody>
          <a:bodyPr wrap="square" lIns="0" tIns="0" rIns="0" bIns="0" rtlCol="0"/>
          <a:lstStyle/>
          <a:p>
            <a:endParaRPr/>
          </a:p>
        </p:txBody>
      </p:sp>
      <p:sp>
        <p:nvSpPr>
          <p:cNvPr id="10" name="object 10"/>
          <p:cNvSpPr/>
          <p:nvPr/>
        </p:nvSpPr>
        <p:spPr>
          <a:xfrm>
            <a:off x="5786718" y="3935506"/>
            <a:ext cx="0" cy="1237615"/>
          </a:xfrm>
          <a:custGeom>
            <a:avLst/>
            <a:gdLst/>
            <a:ahLst/>
            <a:cxnLst/>
            <a:rect l="l" t="t" r="r" b="b"/>
            <a:pathLst>
              <a:path h="1237614">
                <a:moveTo>
                  <a:pt x="0" y="1237128"/>
                </a:moveTo>
                <a:lnTo>
                  <a:pt x="0" y="0"/>
                </a:lnTo>
              </a:path>
            </a:pathLst>
          </a:custGeom>
          <a:ln w="17929">
            <a:solidFill>
              <a:srgbClr val="0C0C0C"/>
            </a:solidFill>
          </a:ln>
        </p:spPr>
        <p:txBody>
          <a:bodyPr wrap="square" lIns="0" tIns="0" rIns="0" bIns="0" rtlCol="0"/>
          <a:lstStyle/>
          <a:p>
            <a:endParaRPr/>
          </a:p>
        </p:txBody>
      </p:sp>
      <p:sp>
        <p:nvSpPr>
          <p:cNvPr id="11" name="object 11"/>
          <p:cNvSpPr/>
          <p:nvPr/>
        </p:nvSpPr>
        <p:spPr>
          <a:xfrm>
            <a:off x="457200" y="5212976"/>
            <a:ext cx="3891279" cy="0"/>
          </a:xfrm>
          <a:custGeom>
            <a:avLst/>
            <a:gdLst/>
            <a:ahLst/>
            <a:cxnLst/>
            <a:rect l="l" t="t" r="r" b="b"/>
            <a:pathLst>
              <a:path w="3891279">
                <a:moveTo>
                  <a:pt x="0" y="0"/>
                </a:moveTo>
                <a:lnTo>
                  <a:pt x="3890681" y="0"/>
                </a:lnTo>
              </a:path>
            </a:pathLst>
          </a:custGeom>
          <a:ln w="8964">
            <a:solidFill>
              <a:srgbClr val="0C0C0C"/>
            </a:solidFill>
          </a:ln>
        </p:spPr>
        <p:txBody>
          <a:bodyPr wrap="square" lIns="0" tIns="0" rIns="0" bIns="0" rtlCol="0"/>
          <a:lstStyle/>
          <a:p>
            <a:endParaRPr/>
          </a:p>
        </p:txBody>
      </p:sp>
      <p:sp>
        <p:nvSpPr>
          <p:cNvPr id="12" name="object 12"/>
          <p:cNvSpPr/>
          <p:nvPr/>
        </p:nvSpPr>
        <p:spPr>
          <a:xfrm>
            <a:off x="502023" y="5190564"/>
            <a:ext cx="4832350" cy="0"/>
          </a:xfrm>
          <a:custGeom>
            <a:avLst/>
            <a:gdLst/>
            <a:ahLst/>
            <a:cxnLst/>
            <a:rect l="l" t="t" r="r" b="b"/>
            <a:pathLst>
              <a:path w="4832350">
                <a:moveTo>
                  <a:pt x="0" y="0"/>
                </a:moveTo>
                <a:lnTo>
                  <a:pt x="4831976" y="0"/>
                </a:lnTo>
              </a:path>
            </a:pathLst>
          </a:custGeom>
          <a:ln w="17929">
            <a:solidFill>
              <a:srgbClr val="0C0C0C"/>
            </a:solidFill>
          </a:ln>
        </p:spPr>
        <p:txBody>
          <a:bodyPr wrap="square" lIns="0" tIns="0" rIns="0" bIns="0" rtlCol="0"/>
          <a:lstStyle/>
          <a:p>
            <a:endParaRPr/>
          </a:p>
        </p:txBody>
      </p:sp>
      <p:sp>
        <p:nvSpPr>
          <p:cNvPr id="13" name="object 13"/>
          <p:cNvSpPr txBox="1"/>
          <p:nvPr/>
        </p:nvSpPr>
        <p:spPr>
          <a:xfrm>
            <a:off x="3044264" y="1782481"/>
            <a:ext cx="149225" cy="163830"/>
          </a:xfrm>
          <a:prstGeom prst="rect">
            <a:avLst/>
          </a:prstGeom>
        </p:spPr>
        <p:txBody>
          <a:bodyPr vert="horz" wrap="square" lIns="0" tIns="0" rIns="0" bIns="0" rtlCol="0">
            <a:spAutoFit/>
          </a:bodyPr>
          <a:lstStyle/>
          <a:p>
            <a:pPr marL="12700">
              <a:lnSpc>
                <a:spcPct val="100000"/>
              </a:lnSpc>
            </a:pPr>
            <a:r>
              <a:rPr sz="1000" spc="690" dirty="0">
                <a:solidFill>
                  <a:srgbClr val="030303"/>
                </a:solidFill>
                <a:latin typeface="Arial"/>
                <a:cs typeface="Arial"/>
              </a:rPr>
              <a:t>.</a:t>
            </a:r>
            <a:endParaRPr sz="1000">
              <a:latin typeface="Arial"/>
              <a:cs typeface="Arial"/>
            </a:endParaRPr>
          </a:p>
        </p:txBody>
      </p:sp>
      <p:sp>
        <p:nvSpPr>
          <p:cNvPr id="14" name="object 14"/>
          <p:cNvSpPr txBox="1"/>
          <p:nvPr/>
        </p:nvSpPr>
        <p:spPr>
          <a:xfrm>
            <a:off x="166594" y="2023781"/>
            <a:ext cx="1694814" cy="240665"/>
          </a:xfrm>
          <a:prstGeom prst="rect">
            <a:avLst/>
          </a:prstGeom>
        </p:spPr>
        <p:txBody>
          <a:bodyPr vert="horz" wrap="square" lIns="0" tIns="0" rIns="0" bIns="0" rtlCol="0">
            <a:spAutoFit/>
          </a:bodyPr>
          <a:lstStyle/>
          <a:p>
            <a:pPr marL="12700">
              <a:lnSpc>
                <a:spcPct val="100000"/>
              </a:lnSpc>
              <a:tabLst>
                <a:tab pos="962660" algn="l"/>
                <a:tab pos="1681480" algn="l"/>
              </a:tabLst>
            </a:pPr>
            <a:r>
              <a:rPr sz="1500" strike="sngStrike" dirty="0">
                <a:solidFill>
                  <a:srgbClr val="161618"/>
                </a:solidFill>
                <a:latin typeface="Times New Roman"/>
                <a:cs typeface="Times New Roman"/>
              </a:rPr>
              <a:t> 	</a:t>
            </a:r>
            <a:r>
              <a:rPr sz="1500" strike="sngStrike" spc="-155" dirty="0">
                <a:solidFill>
                  <a:srgbClr val="161618"/>
                </a:solidFill>
                <a:latin typeface="Times New Roman"/>
                <a:cs typeface="Times New Roman"/>
              </a:rPr>
              <a:t>r	</a:t>
            </a:r>
            <a:endParaRPr sz="1500">
              <a:latin typeface="Times New Roman"/>
              <a:cs typeface="Times New Roman"/>
            </a:endParaRPr>
          </a:p>
        </p:txBody>
      </p:sp>
      <p:sp>
        <p:nvSpPr>
          <p:cNvPr id="15" name="object 15"/>
          <p:cNvSpPr txBox="1"/>
          <p:nvPr/>
        </p:nvSpPr>
        <p:spPr>
          <a:xfrm>
            <a:off x="3044264" y="1537073"/>
            <a:ext cx="256540" cy="779780"/>
          </a:xfrm>
          <a:prstGeom prst="rect">
            <a:avLst/>
          </a:prstGeom>
        </p:spPr>
        <p:txBody>
          <a:bodyPr vert="horz" wrap="square" lIns="0" tIns="0" rIns="0" bIns="0" rtlCol="0">
            <a:spAutoFit/>
          </a:bodyPr>
          <a:lstStyle/>
          <a:p>
            <a:pPr marL="12700">
              <a:lnSpc>
                <a:spcPct val="100000"/>
              </a:lnSpc>
            </a:pPr>
            <a:r>
              <a:rPr sz="5050" spc="130" dirty="0">
                <a:solidFill>
                  <a:srgbClr val="030303"/>
                </a:solidFill>
                <a:latin typeface="Times New Roman"/>
                <a:cs typeface="Times New Roman"/>
              </a:rPr>
              <a:t>-</a:t>
            </a:r>
            <a:endParaRPr sz="5050">
              <a:latin typeface="Times New Roman"/>
              <a:cs typeface="Times New Roman"/>
            </a:endParaRPr>
          </a:p>
        </p:txBody>
      </p:sp>
      <p:sp>
        <p:nvSpPr>
          <p:cNvPr id="16" name="object 16"/>
          <p:cNvSpPr txBox="1"/>
          <p:nvPr/>
        </p:nvSpPr>
        <p:spPr>
          <a:xfrm>
            <a:off x="1116852" y="3136526"/>
            <a:ext cx="80010" cy="217170"/>
          </a:xfrm>
          <a:prstGeom prst="rect">
            <a:avLst/>
          </a:prstGeom>
        </p:spPr>
        <p:txBody>
          <a:bodyPr vert="horz" wrap="square" lIns="0" tIns="0" rIns="0" bIns="0" rtlCol="0">
            <a:spAutoFit/>
          </a:bodyPr>
          <a:lstStyle/>
          <a:p>
            <a:pPr marL="12700">
              <a:lnSpc>
                <a:spcPct val="100000"/>
              </a:lnSpc>
            </a:pPr>
            <a:r>
              <a:rPr sz="1350" spc="-325" dirty="0">
                <a:solidFill>
                  <a:srgbClr val="030303"/>
                </a:solidFill>
                <a:latin typeface="Arial"/>
                <a:cs typeface="Arial"/>
              </a:rPr>
              <a:t>1</a:t>
            </a:r>
            <a:endParaRPr sz="1350">
              <a:latin typeface="Arial"/>
              <a:cs typeface="Arial"/>
            </a:endParaRPr>
          </a:p>
        </p:txBody>
      </p:sp>
      <p:graphicFrame>
        <p:nvGraphicFramePr>
          <p:cNvPr id="17" name="object 17"/>
          <p:cNvGraphicFramePr>
            <a:graphicFrameLocks noGrp="1"/>
          </p:cNvGraphicFramePr>
          <p:nvPr/>
        </p:nvGraphicFramePr>
        <p:xfrm>
          <a:off x="183776" y="1658470"/>
          <a:ext cx="8727138" cy="1882137"/>
        </p:xfrm>
        <a:graphic>
          <a:graphicData uri="http://schemas.openxmlformats.org/drawingml/2006/table">
            <a:tbl>
              <a:tblPr firstRow="1" bandRow="1">
                <a:tableStyleId>{2D5ABB26-0587-4C30-8999-92F81FD0307C}</a:tableStyleId>
              </a:tblPr>
              <a:tblGrid>
                <a:gridCol w="354105">
                  <a:extLst>
                    <a:ext uri="{9D8B030D-6E8A-4147-A177-3AD203B41FA5}">
                      <a16:colId xmlns:a16="http://schemas.microsoft.com/office/drawing/2014/main" val="20000"/>
                    </a:ext>
                  </a:extLst>
                </a:gridCol>
                <a:gridCol w="1613646">
                  <a:extLst>
                    <a:ext uri="{9D8B030D-6E8A-4147-A177-3AD203B41FA5}">
                      <a16:colId xmlns:a16="http://schemas.microsoft.com/office/drawing/2014/main" val="20001"/>
                    </a:ext>
                  </a:extLst>
                </a:gridCol>
                <a:gridCol w="1181099">
                  <a:extLst>
                    <a:ext uri="{9D8B030D-6E8A-4147-A177-3AD203B41FA5}">
                      <a16:colId xmlns:a16="http://schemas.microsoft.com/office/drawing/2014/main" val="20002"/>
                    </a:ext>
                  </a:extLst>
                </a:gridCol>
                <a:gridCol w="5578288">
                  <a:extLst>
                    <a:ext uri="{9D8B030D-6E8A-4147-A177-3AD203B41FA5}">
                      <a16:colId xmlns:a16="http://schemas.microsoft.com/office/drawing/2014/main" val="20003"/>
                    </a:ext>
                  </a:extLst>
                </a:gridCol>
              </a:tblGrid>
              <a:tr h="188258">
                <a:tc gridSpan="3">
                  <a:txBody>
                    <a:bodyPr/>
                    <a:lstStyle/>
                    <a:p>
                      <a:endParaRPr sz="1350">
                        <a:latin typeface="Arial"/>
                        <a:cs typeface="Arial"/>
                      </a:endParaRPr>
                    </a:p>
                  </a:txBody>
                  <a:tcPr marL="0" marR="0" marT="0" marB="0">
                    <a:lnR w="17929">
                      <a:solidFill>
                        <a:srgbClr val="080C0F"/>
                      </a:solidFill>
                      <a:prstDash val="solid"/>
                    </a:lnR>
                  </a:tcPr>
                </a:tc>
                <a:tc hMerge="1">
                  <a:txBody>
                    <a:bodyPr/>
                    <a:lstStyle/>
                    <a:p>
                      <a:endParaRPr/>
                    </a:p>
                  </a:txBody>
                  <a:tcPr marL="0" marR="0" marT="0" marB="0"/>
                </a:tc>
                <a:tc hMerge="1">
                  <a:txBody>
                    <a:bodyPr/>
                    <a:lstStyle/>
                    <a:p>
                      <a:endParaRPr/>
                    </a:p>
                  </a:txBody>
                  <a:tcPr marL="0" marR="0" marT="0" marB="0"/>
                </a:tc>
                <a:tc rowSpan="3">
                  <a:txBody>
                    <a:bodyPr/>
                    <a:lstStyle/>
                    <a:p>
                      <a:pPr>
                        <a:lnSpc>
                          <a:spcPct val="100000"/>
                        </a:lnSpc>
                        <a:spcBef>
                          <a:spcPts val="50"/>
                        </a:spcBef>
                      </a:pPr>
                      <a:endParaRPr sz="1450">
                        <a:latin typeface="Times New Roman"/>
                        <a:cs typeface="Times New Roman"/>
                      </a:endParaRPr>
                    </a:p>
                    <a:p>
                      <a:pPr marL="172085">
                        <a:lnSpc>
                          <a:spcPct val="100000"/>
                        </a:lnSpc>
                        <a:tabLst>
                          <a:tab pos="2547620" algn="l"/>
                        </a:tabLst>
                      </a:pPr>
                      <a:r>
                        <a:rPr sz="1600" spc="20" dirty="0">
                          <a:solidFill>
                            <a:srgbClr val="161618"/>
                          </a:solidFill>
                          <a:latin typeface="Arial"/>
                          <a:cs typeface="Arial"/>
                        </a:rPr>
                        <a:t>kegeltjes	</a:t>
                      </a:r>
                      <a:r>
                        <a:rPr sz="2400" spc="104" baseline="10416" dirty="0">
                          <a:solidFill>
                            <a:srgbClr val="030303"/>
                          </a:solidFill>
                          <a:latin typeface="Arial"/>
                          <a:cs typeface="Arial"/>
                        </a:rPr>
                        <a:t>kleuren</a:t>
                      </a:r>
                      <a:endParaRPr sz="2400" baseline="10416">
                        <a:latin typeface="Arial"/>
                        <a:cs typeface="Arial"/>
                      </a:endParaRPr>
                    </a:p>
                    <a:p>
                      <a:pPr marL="172085">
                        <a:lnSpc>
                          <a:spcPct val="100000"/>
                        </a:lnSpc>
                        <a:spcBef>
                          <a:spcPts val="195"/>
                        </a:spcBef>
                        <a:tabLst>
                          <a:tab pos="2547620" algn="l"/>
                        </a:tabLst>
                      </a:pPr>
                      <a:r>
                        <a:rPr sz="2400" spc="67" baseline="-6944" dirty="0">
                          <a:solidFill>
                            <a:srgbClr val="161618"/>
                          </a:solidFill>
                          <a:latin typeface="Arial"/>
                          <a:cs typeface="Arial"/>
                        </a:rPr>
                        <a:t>(dagzintuig)	</a:t>
                      </a:r>
                      <a:r>
                        <a:rPr sz="1600" spc="90" dirty="0">
                          <a:solidFill>
                            <a:srgbClr val="161618"/>
                          </a:solidFill>
                          <a:latin typeface="Arial"/>
                          <a:cs typeface="Arial"/>
                        </a:rPr>
                        <a:t>seherre</a:t>
                      </a:r>
                      <a:r>
                        <a:rPr sz="1600" spc="-220" dirty="0">
                          <a:solidFill>
                            <a:srgbClr val="161618"/>
                          </a:solidFill>
                          <a:latin typeface="Arial"/>
                          <a:cs typeface="Arial"/>
                        </a:rPr>
                        <a:t> </a:t>
                      </a:r>
                      <a:r>
                        <a:rPr sz="1600" spc="25" dirty="0">
                          <a:solidFill>
                            <a:srgbClr val="030303"/>
                          </a:solidFill>
                          <a:latin typeface="Arial"/>
                          <a:cs typeface="Arial"/>
                        </a:rPr>
                        <a:t>vvaarnerni</a:t>
                      </a:r>
                      <a:r>
                        <a:rPr sz="1600" spc="25" dirty="0">
                          <a:solidFill>
                            <a:srgbClr val="161618"/>
                          </a:solidFill>
                          <a:latin typeface="Arial"/>
                          <a:cs typeface="Arial"/>
                        </a:rPr>
                        <a:t>ng</a:t>
                      </a:r>
                      <a:endParaRPr sz="1600">
                        <a:latin typeface="Arial"/>
                        <a:cs typeface="Arial"/>
                      </a:endParaRPr>
                    </a:p>
                  </a:txBody>
                  <a:tcPr marL="0" marR="0" marT="0" marB="0">
                    <a:lnL w="17929" cap="flat" cmpd="sng" algn="ctr">
                      <a:solidFill>
                        <a:srgbClr val="080C0F"/>
                      </a:solidFill>
                      <a:prstDash val="solid"/>
                      <a:round/>
                      <a:headEnd type="none" w="med" len="med"/>
                      <a:tailEnd type="none" w="med" len="med"/>
                    </a:lnL>
                    <a:lnR w="35858">
                      <a:solidFill>
                        <a:srgbClr val="0C0F0F"/>
                      </a:solidFill>
                      <a:prstDash val="solid"/>
                    </a:lnR>
                    <a:lnT w="17929">
                      <a:solidFill>
                        <a:srgbClr val="6B6B6B"/>
                      </a:solidFill>
                      <a:prstDash val="solid"/>
                    </a:lnT>
                    <a:lnB w="17929">
                      <a:solidFill>
                        <a:srgbClr val="0C0C0F"/>
                      </a:solidFill>
                      <a:prstDash val="solid"/>
                    </a:lnB>
                  </a:tcPr>
                </a:tc>
                <a:extLst>
                  <a:ext uri="{0D108BD9-81ED-4DB2-BD59-A6C34878D82A}">
                    <a16:rowId xmlns:a16="http://schemas.microsoft.com/office/drawing/2014/main" val="10000"/>
                  </a:ext>
                </a:extLst>
              </a:tr>
              <a:tr h="376518">
                <a:tc gridSpan="3">
                  <a:txBody>
                    <a:bodyPr/>
                    <a:lstStyle/>
                    <a:p>
                      <a:endParaRPr sz="1600">
                        <a:latin typeface="Arial"/>
                        <a:cs typeface="Arial"/>
                      </a:endParaRPr>
                    </a:p>
                  </a:txBody>
                  <a:tcPr marL="0" marR="0" marT="0" marB="0">
                    <a:lnR w="17929">
                      <a:solidFill>
                        <a:srgbClr val="080C0F"/>
                      </a:solidFill>
                      <a:prstDash val="solid"/>
                    </a:lnR>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7929">
                      <a:solidFill>
                        <a:srgbClr val="0F1318"/>
                      </a:solidFill>
                      <a:prstDash val="solid"/>
                    </a:lnL>
                    <a:lnR w="35858">
                      <a:solidFill>
                        <a:srgbClr val="0C0F0F"/>
                      </a:solidFill>
                      <a:prstDash val="solid"/>
                    </a:lnR>
                    <a:lnT w="17929">
                      <a:solidFill>
                        <a:srgbClr val="6B6B6B"/>
                      </a:solidFill>
                      <a:prstDash val="solid"/>
                    </a:lnT>
                    <a:lnB w="17929">
                      <a:solidFill>
                        <a:srgbClr val="0C0C0F"/>
                      </a:solidFill>
                      <a:prstDash val="solid"/>
                    </a:lnB>
                  </a:tcPr>
                </a:tc>
                <a:extLst>
                  <a:ext uri="{0D108BD9-81ED-4DB2-BD59-A6C34878D82A}">
                    <a16:rowId xmlns:a16="http://schemas.microsoft.com/office/drawing/2014/main" val="10001"/>
                  </a:ext>
                </a:extLst>
              </a:tr>
              <a:tr h="331694">
                <a:tc rowSpan="2" gridSpan="2">
                  <a:txBody>
                    <a:bodyPr/>
                    <a:lstStyle/>
                    <a:p>
                      <a:pPr>
                        <a:lnSpc>
                          <a:spcPct val="100000"/>
                        </a:lnSpc>
                        <a:spcBef>
                          <a:spcPts val="0"/>
                        </a:spcBef>
                      </a:pPr>
                      <a:endParaRPr sz="1800">
                        <a:latin typeface="Times New Roman"/>
                        <a:cs typeface="Times New Roman"/>
                      </a:endParaRPr>
                    </a:p>
                    <a:p>
                      <a:pPr marL="614045">
                        <a:lnSpc>
                          <a:spcPct val="100000"/>
                        </a:lnSpc>
                      </a:pPr>
                      <a:r>
                        <a:rPr sz="1600" spc="40" dirty="0">
                          <a:solidFill>
                            <a:srgbClr val="030303"/>
                          </a:solidFill>
                          <a:latin typeface="Arial"/>
                          <a:cs typeface="Arial"/>
                        </a:rPr>
                        <a:t>netvlies</a:t>
                      </a:r>
                      <a:endParaRPr sz="1600">
                        <a:latin typeface="Arial"/>
                        <a:cs typeface="Arial"/>
                      </a:endParaRPr>
                    </a:p>
                  </a:txBody>
                  <a:tcPr marL="0" marR="0" marT="0" marB="0">
                    <a:lnL w="17929">
                      <a:solidFill>
                        <a:srgbClr val="0C0C13"/>
                      </a:solidFill>
                      <a:prstDash val="solid"/>
                    </a:lnL>
                    <a:lnR w="17929">
                      <a:solidFill>
                        <a:srgbClr val="0C0C0F"/>
                      </a:solidFill>
                      <a:prstDash val="solid"/>
                    </a:lnR>
                    <a:lnB w="17929">
                      <a:solidFill>
                        <a:srgbClr val="030308"/>
                      </a:solidFill>
                      <a:prstDash val="solid"/>
                    </a:lnB>
                  </a:tcPr>
                </a:tc>
                <a:tc rowSpan="2" hMerge="1">
                  <a:txBody>
                    <a:bodyPr/>
                    <a:lstStyle/>
                    <a:p>
                      <a:endParaRPr/>
                    </a:p>
                  </a:txBody>
                  <a:tcPr marL="0" marR="0" marT="0" marB="0"/>
                </a:tc>
                <a:tc rowSpan="2">
                  <a:txBody>
                    <a:bodyPr/>
                    <a:lstStyle/>
                    <a:p>
                      <a:endParaRPr sz="1600">
                        <a:latin typeface="Arial"/>
                        <a:cs typeface="Arial"/>
                      </a:endParaRPr>
                    </a:p>
                  </a:txBody>
                  <a:tcPr marL="0" marR="0" marT="0" marB="0">
                    <a:lnL w="17929">
                      <a:solidFill>
                        <a:srgbClr val="0C0C0F"/>
                      </a:solidFill>
                      <a:prstDash val="solid"/>
                    </a:lnL>
                    <a:lnR w="17929">
                      <a:solidFill>
                        <a:srgbClr val="0F1318"/>
                      </a:solidFill>
                      <a:prstDash val="solid"/>
                    </a:lnR>
                  </a:tcPr>
                </a:tc>
                <a:tc vMerge="1">
                  <a:txBody>
                    <a:bodyPr/>
                    <a:lstStyle/>
                    <a:p>
                      <a:endParaRPr/>
                    </a:p>
                  </a:txBody>
                  <a:tcPr marL="0" marR="0" marT="0" marB="0">
                    <a:lnL w="17929">
                      <a:solidFill>
                        <a:srgbClr val="0F1318"/>
                      </a:solidFill>
                      <a:prstDash val="solid"/>
                    </a:lnL>
                    <a:lnR w="35858">
                      <a:solidFill>
                        <a:srgbClr val="0C0F0F"/>
                      </a:solidFill>
                      <a:prstDash val="solid"/>
                    </a:lnR>
                    <a:lnT w="17929">
                      <a:solidFill>
                        <a:srgbClr val="6B6B6B"/>
                      </a:solidFill>
                      <a:prstDash val="solid"/>
                    </a:lnT>
                    <a:lnB w="17929">
                      <a:solidFill>
                        <a:srgbClr val="0C0C0F"/>
                      </a:solidFill>
                      <a:prstDash val="solid"/>
                    </a:lnB>
                  </a:tcPr>
                </a:tc>
                <a:extLst>
                  <a:ext uri="{0D108BD9-81ED-4DB2-BD59-A6C34878D82A}">
                    <a16:rowId xmlns:a16="http://schemas.microsoft.com/office/drawing/2014/main" val="10002"/>
                  </a:ext>
                </a:extLst>
              </a:tr>
              <a:tr h="394446">
                <a:tc gridSpan="2" vMerge="1">
                  <a:txBody>
                    <a:bodyPr/>
                    <a:lstStyle/>
                    <a:p>
                      <a:endParaRPr/>
                    </a:p>
                  </a:txBody>
                  <a:tcPr marL="0" marR="0" marT="0" marB="0">
                    <a:lnL w="17929">
                      <a:solidFill>
                        <a:srgbClr val="0C0C13"/>
                      </a:solidFill>
                      <a:prstDash val="solid"/>
                    </a:lnL>
                    <a:lnR w="17929">
                      <a:solidFill>
                        <a:srgbClr val="0C0C0F"/>
                      </a:solidFill>
                      <a:prstDash val="solid"/>
                    </a:lnR>
                    <a:lnB w="17929">
                      <a:solidFill>
                        <a:srgbClr val="030308"/>
                      </a:solidFill>
                      <a:prstDash val="solid"/>
                    </a:lnB>
                  </a:tcPr>
                </a:tc>
                <a:tc hMerge="1" vMerge="1">
                  <a:txBody>
                    <a:bodyPr/>
                    <a:lstStyle/>
                    <a:p>
                      <a:endParaRPr/>
                    </a:p>
                  </a:txBody>
                  <a:tcPr marL="0" marR="0" marT="0" marB="0"/>
                </a:tc>
                <a:tc vMerge="1">
                  <a:txBody>
                    <a:bodyPr/>
                    <a:lstStyle/>
                    <a:p>
                      <a:endParaRPr/>
                    </a:p>
                  </a:txBody>
                  <a:tcPr marL="0" marR="0" marT="0" marB="0">
                    <a:lnL w="17929">
                      <a:solidFill>
                        <a:srgbClr val="0C0C0F"/>
                      </a:solidFill>
                      <a:prstDash val="solid"/>
                    </a:lnL>
                    <a:lnR w="17929">
                      <a:solidFill>
                        <a:srgbClr val="0F1318"/>
                      </a:solidFill>
                      <a:prstDash val="solid"/>
                    </a:lnR>
                  </a:tcPr>
                </a:tc>
                <a:tc rowSpan="3">
                  <a:txBody>
                    <a:bodyPr/>
                    <a:lstStyle/>
                    <a:p>
                      <a:pPr marL="180975" marR="456565" indent="-9525">
                        <a:lnSpc>
                          <a:spcPct val="125000"/>
                        </a:lnSpc>
                        <a:spcBef>
                          <a:spcPts val="1095"/>
                        </a:spcBef>
                        <a:tabLst>
                          <a:tab pos="2556510" algn="l"/>
                        </a:tabLst>
                      </a:pPr>
                      <a:r>
                        <a:rPr sz="2400" spc="-15" baseline="-12152" dirty="0">
                          <a:solidFill>
                            <a:srgbClr val="161618"/>
                          </a:solidFill>
                          <a:latin typeface="Arial"/>
                          <a:cs typeface="Arial"/>
                        </a:rPr>
                        <a:t>s</a:t>
                      </a:r>
                      <a:r>
                        <a:rPr sz="2400" spc="-15" baseline="-12152" dirty="0">
                          <a:solidFill>
                            <a:srgbClr val="2D2D33"/>
                          </a:solidFill>
                          <a:latin typeface="Arial"/>
                          <a:cs typeface="Arial"/>
                        </a:rPr>
                        <a:t>t</a:t>
                      </a:r>
                      <a:r>
                        <a:rPr sz="2400" spc="-15" baseline="-12152" dirty="0">
                          <a:solidFill>
                            <a:srgbClr val="030303"/>
                          </a:solidFill>
                          <a:latin typeface="Arial"/>
                          <a:cs typeface="Arial"/>
                        </a:rPr>
                        <a:t>aafjes	</a:t>
                      </a:r>
                      <a:r>
                        <a:rPr sz="1600" spc="60" dirty="0">
                          <a:solidFill>
                            <a:srgbClr val="161618"/>
                          </a:solidFill>
                          <a:latin typeface="Arial"/>
                          <a:cs typeface="Arial"/>
                        </a:rPr>
                        <a:t>zwart </a:t>
                      </a:r>
                      <a:r>
                        <a:rPr sz="1600" spc="580" dirty="0">
                          <a:solidFill>
                            <a:srgbClr val="030303"/>
                          </a:solidFill>
                          <a:latin typeface="Arial"/>
                          <a:cs typeface="Arial"/>
                        </a:rPr>
                        <a:t>-</a:t>
                      </a:r>
                      <a:r>
                        <a:rPr sz="1600" spc="-250" dirty="0">
                          <a:solidFill>
                            <a:srgbClr val="030303"/>
                          </a:solidFill>
                          <a:latin typeface="Arial"/>
                          <a:cs typeface="Arial"/>
                        </a:rPr>
                        <a:t> </a:t>
                      </a:r>
                      <a:r>
                        <a:rPr sz="1600" spc="35" dirty="0">
                          <a:solidFill>
                            <a:srgbClr val="030303"/>
                          </a:solidFill>
                          <a:latin typeface="Arial"/>
                          <a:cs typeface="Arial"/>
                        </a:rPr>
                        <a:t>grijs </a:t>
                      </a:r>
                      <a:r>
                        <a:rPr sz="1600" spc="665" dirty="0">
                          <a:solidFill>
                            <a:srgbClr val="030303"/>
                          </a:solidFill>
                          <a:latin typeface="Arial"/>
                          <a:cs typeface="Arial"/>
                        </a:rPr>
                        <a:t>-</a:t>
                      </a:r>
                      <a:r>
                        <a:rPr sz="1600" spc="-190" dirty="0">
                          <a:solidFill>
                            <a:srgbClr val="030303"/>
                          </a:solidFill>
                          <a:latin typeface="Arial"/>
                          <a:cs typeface="Arial"/>
                        </a:rPr>
                        <a:t> </a:t>
                      </a:r>
                      <a:r>
                        <a:rPr sz="1600" spc="130" dirty="0">
                          <a:solidFill>
                            <a:srgbClr val="030303"/>
                          </a:solidFill>
                          <a:latin typeface="Arial"/>
                          <a:cs typeface="Arial"/>
                        </a:rPr>
                        <a:t>wit </a:t>
                      </a:r>
                      <a:r>
                        <a:rPr sz="1600" dirty="0">
                          <a:solidFill>
                            <a:srgbClr val="030303"/>
                          </a:solidFill>
                          <a:latin typeface="Arial"/>
                          <a:cs typeface="Arial"/>
                        </a:rPr>
                        <a:t> </a:t>
                      </a:r>
                      <a:r>
                        <a:rPr sz="2400" spc="44" baseline="-10416" dirty="0">
                          <a:solidFill>
                            <a:srgbClr val="161618"/>
                          </a:solidFill>
                          <a:latin typeface="Arial"/>
                          <a:cs typeface="Arial"/>
                        </a:rPr>
                        <a:t>(scherner</a:t>
                      </a:r>
                      <a:r>
                        <a:rPr sz="2400" spc="44" baseline="-10416" dirty="0">
                          <a:solidFill>
                            <a:srgbClr val="2D2D33"/>
                          </a:solidFill>
                          <a:latin typeface="Arial"/>
                          <a:cs typeface="Arial"/>
                        </a:rPr>
                        <a:t>z</a:t>
                      </a:r>
                      <a:r>
                        <a:rPr sz="2400" spc="44" baseline="-10416" dirty="0">
                          <a:solidFill>
                            <a:srgbClr val="161618"/>
                          </a:solidFill>
                          <a:latin typeface="Arial"/>
                          <a:cs typeface="Arial"/>
                        </a:rPr>
                        <a:t>intuig)	</a:t>
                      </a:r>
                      <a:r>
                        <a:rPr sz="1600" spc="25" dirty="0">
                          <a:solidFill>
                            <a:srgbClr val="161618"/>
                          </a:solidFill>
                          <a:latin typeface="Arial"/>
                          <a:cs typeface="Arial"/>
                        </a:rPr>
                        <a:t>geen </a:t>
                      </a:r>
                      <a:r>
                        <a:rPr sz="1600" spc="30" dirty="0">
                          <a:solidFill>
                            <a:srgbClr val="161618"/>
                          </a:solidFill>
                          <a:latin typeface="Arial"/>
                          <a:cs typeface="Arial"/>
                        </a:rPr>
                        <a:t>scherpe </a:t>
                      </a:r>
                      <a:r>
                        <a:rPr sz="1600" spc="-80" dirty="0">
                          <a:solidFill>
                            <a:srgbClr val="161618"/>
                          </a:solidFill>
                          <a:latin typeface="Arial"/>
                          <a:cs typeface="Arial"/>
                        </a:rPr>
                        <a:t>\.Vaarnerr</a:t>
                      </a:r>
                      <a:r>
                        <a:rPr sz="1600" spc="-390" dirty="0">
                          <a:solidFill>
                            <a:srgbClr val="161618"/>
                          </a:solidFill>
                          <a:latin typeface="Arial"/>
                          <a:cs typeface="Arial"/>
                        </a:rPr>
                        <a:t> </a:t>
                      </a:r>
                      <a:r>
                        <a:rPr sz="1600" dirty="0">
                          <a:solidFill>
                            <a:srgbClr val="161618"/>
                          </a:solidFill>
                          <a:latin typeface="Arial"/>
                          <a:cs typeface="Arial"/>
                        </a:rPr>
                        <a:t>1ing</a:t>
                      </a:r>
                      <a:endParaRPr sz="1600">
                        <a:latin typeface="Arial"/>
                        <a:cs typeface="Arial"/>
                      </a:endParaRPr>
                    </a:p>
                  </a:txBody>
                  <a:tcPr marL="0" marR="0" marT="0" marB="0">
                    <a:lnL w="17929">
                      <a:solidFill>
                        <a:srgbClr val="0F1318"/>
                      </a:solidFill>
                      <a:prstDash val="solid"/>
                    </a:lnL>
                    <a:lnR w="8964">
                      <a:solidFill>
                        <a:srgbClr val="0F0F13"/>
                      </a:solidFill>
                      <a:prstDash val="solid"/>
                    </a:lnR>
                    <a:lnT w="17929">
                      <a:solidFill>
                        <a:srgbClr val="0C0C0F"/>
                      </a:solidFill>
                      <a:prstDash val="solid"/>
                    </a:lnT>
                    <a:lnB w="53787">
                      <a:solidFill>
                        <a:srgbClr val="0F0F0F"/>
                      </a:solidFill>
                      <a:prstDash val="solid"/>
                    </a:lnB>
                  </a:tcPr>
                </a:tc>
                <a:extLst>
                  <a:ext uri="{0D108BD9-81ED-4DB2-BD59-A6C34878D82A}">
                    <a16:rowId xmlns:a16="http://schemas.microsoft.com/office/drawing/2014/main" val="10003"/>
                  </a:ext>
                </a:extLst>
              </a:tr>
              <a:tr h="313764">
                <a:tc rowSpan="2">
                  <a:txBody>
                    <a:bodyPr/>
                    <a:lstStyle/>
                    <a:p>
                      <a:endParaRPr sz="1600">
                        <a:latin typeface="Arial"/>
                        <a:cs typeface="Arial"/>
                      </a:endParaRPr>
                    </a:p>
                  </a:txBody>
                  <a:tcPr marL="0" marR="0" marT="0" marB="0">
                    <a:lnR w="17929">
                      <a:solidFill>
                        <a:srgbClr val="030303"/>
                      </a:solidFill>
                      <a:prstDash val="solid"/>
                    </a:lnR>
                    <a:lnT w="17929">
                      <a:solidFill>
                        <a:srgbClr val="030308"/>
                      </a:solidFill>
                      <a:prstDash val="solid"/>
                    </a:lnT>
                  </a:tcPr>
                </a:tc>
                <a:tc gridSpan="2">
                  <a:txBody>
                    <a:bodyPr/>
                    <a:lstStyle/>
                    <a:p>
                      <a:endParaRPr sz="1600">
                        <a:latin typeface="Arial"/>
                        <a:cs typeface="Arial"/>
                      </a:endParaRPr>
                    </a:p>
                  </a:txBody>
                  <a:tcPr marL="0" marR="0" marT="0" marB="0">
                    <a:lnL w="17929">
                      <a:solidFill>
                        <a:srgbClr val="030303"/>
                      </a:solidFill>
                      <a:prstDash val="solid"/>
                    </a:lnL>
                    <a:lnR w="17929">
                      <a:solidFill>
                        <a:srgbClr val="0F1318"/>
                      </a:solidFill>
                      <a:prstDash val="solid"/>
                    </a:lnR>
                    <a:lnB w="8964">
                      <a:solidFill>
                        <a:srgbClr val="0C0C0C"/>
                      </a:solidFill>
                      <a:prstDash val="solid"/>
                    </a:lnB>
                  </a:tcPr>
                </a:tc>
                <a:tc hMerge="1">
                  <a:txBody>
                    <a:bodyPr/>
                    <a:lstStyle/>
                    <a:p>
                      <a:endParaRPr/>
                    </a:p>
                  </a:txBody>
                  <a:tcPr marL="0" marR="0" marT="0" marB="0"/>
                </a:tc>
                <a:tc vMerge="1">
                  <a:txBody>
                    <a:bodyPr/>
                    <a:lstStyle/>
                    <a:p>
                      <a:endParaRPr/>
                    </a:p>
                  </a:txBody>
                  <a:tcPr marL="0" marR="0" marT="0" marB="0">
                    <a:lnL w="17929">
                      <a:solidFill>
                        <a:srgbClr val="0F1318"/>
                      </a:solidFill>
                      <a:prstDash val="solid"/>
                    </a:lnL>
                    <a:lnR w="8964">
                      <a:solidFill>
                        <a:srgbClr val="0F0F13"/>
                      </a:solidFill>
                      <a:prstDash val="solid"/>
                    </a:lnR>
                    <a:lnT w="17929">
                      <a:solidFill>
                        <a:srgbClr val="0C0C0F"/>
                      </a:solidFill>
                      <a:prstDash val="solid"/>
                    </a:lnT>
                    <a:lnB w="53787">
                      <a:solidFill>
                        <a:srgbClr val="0F0F0F"/>
                      </a:solidFill>
                      <a:prstDash val="solid"/>
                    </a:lnB>
                  </a:tcPr>
                </a:tc>
                <a:extLst>
                  <a:ext uri="{0D108BD9-81ED-4DB2-BD59-A6C34878D82A}">
                    <a16:rowId xmlns:a16="http://schemas.microsoft.com/office/drawing/2014/main" val="10004"/>
                  </a:ext>
                </a:extLst>
              </a:tr>
              <a:tr h="259975">
                <a:tc vMerge="1">
                  <a:txBody>
                    <a:bodyPr/>
                    <a:lstStyle/>
                    <a:p>
                      <a:endParaRPr/>
                    </a:p>
                  </a:txBody>
                  <a:tcPr marL="0" marR="0" marT="0" marB="0">
                    <a:lnR w="17929">
                      <a:solidFill>
                        <a:srgbClr val="030303"/>
                      </a:solidFill>
                      <a:prstDash val="solid"/>
                    </a:lnR>
                    <a:lnT w="17929">
                      <a:solidFill>
                        <a:srgbClr val="030308"/>
                      </a:solidFill>
                      <a:prstDash val="solid"/>
                    </a:lnT>
                  </a:tcPr>
                </a:tc>
                <a:tc gridSpan="2">
                  <a:txBody>
                    <a:bodyPr/>
                    <a:lstStyle/>
                    <a:p>
                      <a:endParaRPr sz="1600">
                        <a:latin typeface="Arial"/>
                        <a:cs typeface="Arial"/>
                      </a:endParaRPr>
                    </a:p>
                  </a:txBody>
                  <a:tcPr marL="0" marR="0" marT="0" marB="0">
                    <a:lnL w="17929">
                      <a:solidFill>
                        <a:srgbClr val="030303"/>
                      </a:solidFill>
                      <a:prstDash val="solid"/>
                    </a:lnL>
                    <a:lnR w="17929">
                      <a:solidFill>
                        <a:srgbClr val="0F1318"/>
                      </a:solidFill>
                      <a:prstDash val="solid"/>
                    </a:lnR>
                    <a:lnT w="8964">
                      <a:solidFill>
                        <a:srgbClr val="0C0C0C"/>
                      </a:solidFill>
                      <a:prstDash val="solid"/>
                    </a:lnT>
                  </a:tcPr>
                </a:tc>
                <a:tc hMerge="1">
                  <a:txBody>
                    <a:bodyPr/>
                    <a:lstStyle/>
                    <a:p>
                      <a:endParaRPr/>
                    </a:p>
                  </a:txBody>
                  <a:tcPr marL="0" marR="0" marT="0" marB="0"/>
                </a:tc>
                <a:tc vMerge="1">
                  <a:txBody>
                    <a:bodyPr/>
                    <a:lstStyle/>
                    <a:p>
                      <a:endParaRPr/>
                    </a:p>
                  </a:txBody>
                  <a:tcPr marL="0" marR="0" marT="0" marB="0">
                    <a:lnL w="17929">
                      <a:solidFill>
                        <a:srgbClr val="0F1318"/>
                      </a:solidFill>
                      <a:prstDash val="solid"/>
                    </a:lnL>
                    <a:lnR w="8964">
                      <a:solidFill>
                        <a:srgbClr val="0F0F13"/>
                      </a:solidFill>
                      <a:prstDash val="solid"/>
                    </a:lnR>
                    <a:lnT w="17929">
                      <a:solidFill>
                        <a:srgbClr val="0C0C0F"/>
                      </a:solidFill>
                      <a:prstDash val="solid"/>
                    </a:lnT>
                    <a:lnB w="53787">
                      <a:solidFill>
                        <a:srgbClr val="0F0F0F"/>
                      </a:solidFill>
                      <a:prstDash val="solid"/>
                    </a:lnB>
                  </a:tcPr>
                </a:tc>
                <a:extLst>
                  <a:ext uri="{0D108BD9-81ED-4DB2-BD59-A6C34878D82A}">
                    <a16:rowId xmlns:a16="http://schemas.microsoft.com/office/drawing/2014/main" val="10005"/>
                  </a:ext>
                </a:extLst>
              </a:tr>
            </a:tbl>
          </a:graphicData>
        </a:graphic>
      </p:graphicFrame>
      <p:sp>
        <p:nvSpPr>
          <p:cNvPr id="18" name="object 18"/>
          <p:cNvSpPr txBox="1"/>
          <p:nvPr/>
        </p:nvSpPr>
        <p:spPr>
          <a:xfrm>
            <a:off x="2909993" y="2689038"/>
            <a:ext cx="381000" cy="945515"/>
          </a:xfrm>
          <a:prstGeom prst="rect">
            <a:avLst/>
          </a:prstGeom>
        </p:spPr>
        <p:txBody>
          <a:bodyPr vert="horz" wrap="square" lIns="0" tIns="0" rIns="0" bIns="0" rtlCol="0">
            <a:spAutoFit/>
          </a:bodyPr>
          <a:lstStyle/>
          <a:p>
            <a:pPr marL="12700">
              <a:lnSpc>
                <a:spcPct val="100000"/>
              </a:lnSpc>
            </a:pPr>
            <a:r>
              <a:rPr sz="1000" spc="130" dirty="0">
                <a:solidFill>
                  <a:srgbClr val="161618"/>
                </a:solidFill>
                <a:latin typeface="Arial"/>
                <a:cs typeface="Arial"/>
              </a:rPr>
              <a:t>.</a:t>
            </a:r>
            <a:r>
              <a:rPr sz="6675" spc="195" baseline="-25593" dirty="0">
                <a:solidFill>
                  <a:srgbClr val="030303"/>
                </a:solidFill>
                <a:latin typeface="Arial"/>
                <a:cs typeface="Arial"/>
              </a:rPr>
              <a:t>-</a:t>
            </a:r>
            <a:endParaRPr sz="6675" baseline="-25593">
              <a:latin typeface="Arial"/>
              <a:cs typeface="Arial"/>
            </a:endParaRPr>
          </a:p>
        </p:txBody>
      </p:sp>
      <p:sp>
        <p:nvSpPr>
          <p:cNvPr id="19" name="object 19"/>
          <p:cNvSpPr txBox="1"/>
          <p:nvPr/>
        </p:nvSpPr>
        <p:spPr>
          <a:xfrm>
            <a:off x="8907183" y="3479426"/>
            <a:ext cx="59055" cy="171450"/>
          </a:xfrm>
          <a:prstGeom prst="rect">
            <a:avLst/>
          </a:prstGeom>
        </p:spPr>
        <p:txBody>
          <a:bodyPr vert="horz" wrap="square" lIns="0" tIns="0" rIns="0" bIns="0" rtlCol="0">
            <a:spAutoFit/>
          </a:bodyPr>
          <a:lstStyle/>
          <a:p>
            <a:pPr marL="12700">
              <a:lnSpc>
                <a:spcPct val="100000"/>
              </a:lnSpc>
            </a:pPr>
            <a:r>
              <a:rPr sz="1050" spc="60" dirty="0">
                <a:solidFill>
                  <a:srgbClr val="7C7C7C"/>
                </a:solidFill>
                <a:latin typeface="Arial"/>
                <a:cs typeface="Arial"/>
              </a:rPr>
              <a:t>'</a:t>
            </a:r>
            <a:endParaRPr sz="1050">
              <a:latin typeface="Arial"/>
              <a:cs typeface="Arial"/>
            </a:endParaRPr>
          </a:p>
        </p:txBody>
      </p:sp>
      <p:sp>
        <p:nvSpPr>
          <p:cNvPr id="20" name="object 20"/>
          <p:cNvSpPr txBox="1"/>
          <p:nvPr/>
        </p:nvSpPr>
        <p:spPr>
          <a:xfrm>
            <a:off x="516217" y="3213846"/>
            <a:ext cx="290830" cy="647700"/>
          </a:xfrm>
          <a:prstGeom prst="rect">
            <a:avLst/>
          </a:prstGeom>
        </p:spPr>
        <p:txBody>
          <a:bodyPr vert="horz" wrap="square" lIns="0" tIns="0" rIns="0" bIns="0" rtlCol="0">
            <a:spAutoFit/>
          </a:bodyPr>
          <a:lstStyle/>
          <a:p>
            <a:pPr marL="12700">
              <a:lnSpc>
                <a:spcPct val="100000"/>
              </a:lnSpc>
            </a:pPr>
            <a:r>
              <a:rPr sz="4200" spc="-535" dirty="0">
                <a:solidFill>
                  <a:srgbClr val="030303"/>
                </a:solidFill>
                <a:latin typeface="Arial"/>
                <a:cs typeface="Arial"/>
              </a:rPr>
              <a:t>,</a:t>
            </a:r>
            <a:r>
              <a:rPr sz="4200" spc="285" dirty="0">
                <a:solidFill>
                  <a:srgbClr val="030303"/>
                </a:solidFill>
                <a:latin typeface="Arial"/>
                <a:cs typeface="Arial"/>
              </a:rPr>
              <a:t>,</a:t>
            </a:r>
            <a:endParaRPr sz="4200">
              <a:latin typeface="Arial"/>
              <a:cs typeface="Arial"/>
            </a:endParaRPr>
          </a:p>
        </p:txBody>
      </p:sp>
      <p:sp>
        <p:nvSpPr>
          <p:cNvPr id="21" name="object 21"/>
          <p:cNvSpPr txBox="1"/>
          <p:nvPr/>
        </p:nvSpPr>
        <p:spPr>
          <a:xfrm>
            <a:off x="390711" y="4108823"/>
            <a:ext cx="4653280" cy="281940"/>
          </a:xfrm>
          <a:prstGeom prst="rect">
            <a:avLst/>
          </a:prstGeom>
        </p:spPr>
        <p:txBody>
          <a:bodyPr vert="horz" wrap="square" lIns="0" tIns="0" rIns="0" bIns="0" rtlCol="0">
            <a:spAutoFit/>
          </a:bodyPr>
          <a:lstStyle/>
          <a:p>
            <a:pPr marL="12700">
              <a:lnSpc>
                <a:spcPct val="100000"/>
              </a:lnSpc>
            </a:pPr>
            <a:r>
              <a:rPr sz="2400" spc="142" baseline="-6944" dirty="0">
                <a:solidFill>
                  <a:srgbClr val="030303"/>
                </a:solidFill>
                <a:latin typeface="Arial"/>
                <a:cs typeface="Arial"/>
              </a:rPr>
              <a:t>blinde </a:t>
            </a:r>
            <a:r>
              <a:rPr sz="2400" spc="89" baseline="-6944" dirty="0">
                <a:solidFill>
                  <a:srgbClr val="161618"/>
                </a:solidFill>
                <a:latin typeface="Arial"/>
                <a:cs typeface="Arial"/>
              </a:rPr>
              <a:t>v</a:t>
            </a:r>
            <a:r>
              <a:rPr sz="2400" spc="89" baseline="-6944" dirty="0">
                <a:solidFill>
                  <a:srgbClr val="2D2D33"/>
                </a:solidFill>
                <a:latin typeface="Arial"/>
                <a:cs typeface="Arial"/>
              </a:rPr>
              <a:t>l</a:t>
            </a:r>
            <a:r>
              <a:rPr sz="2400" spc="89" baseline="-6944" dirty="0">
                <a:solidFill>
                  <a:srgbClr val="161618"/>
                </a:solidFill>
                <a:latin typeface="Arial"/>
                <a:cs typeface="Arial"/>
              </a:rPr>
              <a:t>ek </a:t>
            </a:r>
            <a:r>
              <a:rPr sz="2400" spc="104" baseline="-6944" dirty="0">
                <a:solidFill>
                  <a:srgbClr val="161618"/>
                </a:solidFill>
                <a:latin typeface="Arial"/>
                <a:cs typeface="Arial"/>
              </a:rPr>
              <a:t>(papil):  </a:t>
            </a:r>
            <a:r>
              <a:rPr sz="1600" spc="-5" dirty="0">
                <a:solidFill>
                  <a:srgbClr val="161618"/>
                </a:solidFill>
                <a:latin typeface="Arial"/>
                <a:cs typeface="Arial"/>
              </a:rPr>
              <a:t>geen </a:t>
            </a:r>
            <a:r>
              <a:rPr sz="1600" spc="30" dirty="0">
                <a:solidFill>
                  <a:srgbClr val="161618"/>
                </a:solidFill>
                <a:latin typeface="Arial"/>
                <a:cs typeface="Arial"/>
              </a:rPr>
              <a:t>sta</a:t>
            </a:r>
            <a:r>
              <a:rPr sz="1600" spc="30" dirty="0">
                <a:solidFill>
                  <a:srgbClr val="2D2D33"/>
                </a:solidFill>
                <a:latin typeface="Arial"/>
                <a:cs typeface="Arial"/>
              </a:rPr>
              <a:t>a</a:t>
            </a:r>
            <a:r>
              <a:rPr sz="1600" spc="30" dirty="0">
                <a:solidFill>
                  <a:srgbClr val="030303"/>
                </a:solidFill>
                <a:latin typeface="Arial"/>
                <a:cs typeface="Arial"/>
              </a:rPr>
              <a:t>fjes,</a:t>
            </a:r>
            <a:r>
              <a:rPr sz="1600" spc="30" dirty="0">
                <a:solidFill>
                  <a:srgbClr val="161618"/>
                </a:solidFill>
                <a:latin typeface="Arial"/>
                <a:cs typeface="Arial"/>
              </a:rPr>
              <a:t>geen</a:t>
            </a:r>
            <a:r>
              <a:rPr sz="1600" spc="5" dirty="0">
                <a:solidFill>
                  <a:srgbClr val="161618"/>
                </a:solidFill>
                <a:latin typeface="Arial"/>
                <a:cs typeface="Arial"/>
              </a:rPr>
              <a:t> </a:t>
            </a:r>
            <a:r>
              <a:rPr sz="1600" spc="20" dirty="0">
                <a:solidFill>
                  <a:srgbClr val="030303"/>
                </a:solidFill>
                <a:latin typeface="Arial"/>
                <a:cs typeface="Arial"/>
              </a:rPr>
              <a:t>kege</a:t>
            </a:r>
            <a:r>
              <a:rPr sz="1600" spc="20" dirty="0">
                <a:solidFill>
                  <a:srgbClr val="2D2D33"/>
                </a:solidFill>
                <a:latin typeface="Arial"/>
                <a:cs typeface="Arial"/>
              </a:rPr>
              <a:t>l</a:t>
            </a:r>
            <a:r>
              <a:rPr sz="1600" spc="20" dirty="0">
                <a:solidFill>
                  <a:srgbClr val="161618"/>
                </a:solidFill>
                <a:latin typeface="Arial"/>
                <a:cs typeface="Arial"/>
              </a:rPr>
              <a:t>tjes</a:t>
            </a:r>
            <a:endParaRPr sz="1600">
              <a:latin typeface="Arial"/>
              <a:cs typeface="Arial"/>
            </a:endParaRPr>
          </a:p>
        </p:txBody>
      </p:sp>
      <p:sp>
        <p:nvSpPr>
          <p:cNvPr id="22" name="object 22"/>
          <p:cNvSpPr txBox="1"/>
          <p:nvPr/>
        </p:nvSpPr>
        <p:spPr>
          <a:xfrm>
            <a:off x="399676" y="4623920"/>
            <a:ext cx="4777105" cy="384810"/>
          </a:xfrm>
          <a:prstGeom prst="rect">
            <a:avLst/>
          </a:prstGeom>
        </p:spPr>
        <p:txBody>
          <a:bodyPr vert="horz" wrap="square" lIns="0" tIns="0" rIns="0" bIns="0" rtlCol="0">
            <a:spAutoFit/>
          </a:bodyPr>
          <a:lstStyle/>
          <a:p>
            <a:pPr marR="5080" algn="r">
              <a:lnSpc>
                <a:spcPct val="100000"/>
              </a:lnSpc>
            </a:pPr>
            <a:r>
              <a:rPr sz="650" spc="595" dirty="0">
                <a:solidFill>
                  <a:srgbClr val="CDCDCD"/>
                </a:solidFill>
                <a:latin typeface="Arial"/>
                <a:cs typeface="Arial"/>
              </a:rPr>
              <a:t>.</a:t>
            </a:r>
            <a:endParaRPr sz="650">
              <a:latin typeface="Arial"/>
              <a:cs typeface="Arial"/>
            </a:endParaRPr>
          </a:p>
          <a:p>
            <a:pPr marL="12700">
              <a:lnSpc>
                <a:spcPct val="100000"/>
              </a:lnSpc>
              <a:spcBef>
                <a:spcPts val="245"/>
              </a:spcBef>
            </a:pPr>
            <a:r>
              <a:rPr sz="1600" spc="45" dirty="0">
                <a:solidFill>
                  <a:srgbClr val="161618"/>
                </a:solidFill>
                <a:latin typeface="Arial"/>
                <a:cs typeface="Arial"/>
              </a:rPr>
              <a:t>g</a:t>
            </a:r>
            <a:r>
              <a:rPr sz="1600" spc="45" dirty="0">
                <a:solidFill>
                  <a:srgbClr val="2D2D33"/>
                </a:solidFill>
                <a:latin typeface="Arial"/>
                <a:cs typeface="Arial"/>
              </a:rPr>
              <a:t>e</a:t>
            </a:r>
            <a:r>
              <a:rPr sz="1600" spc="45" dirty="0">
                <a:solidFill>
                  <a:srgbClr val="030303"/>
                </a:solidFill>
                <a:latin typeface="Arial"/>
                <a:cs typeface="Arial"/>
              </a:rPr>
              <a:t>le </a:t>
            </a:r>
            <a:r>
              <a:rPr sz="1600" spc="55" dirty="0">
                <a:solidFill>
                  <a:srgbClr val="030303"/>
                </a:solidFill>
                <a:latin typeface="Arial"/>
                <a:cs typeface="Arial"/>
              </a:rPr>
              <a:t>vlek </a:t>
            </a:r>
            <a:r>
              <a:rPr sz="1600" spc="45" dirty="0">
                <a:solidFill>
                  <a:srgbClr val="030303"/>
                </a:solidFill>
                <a:latin typeface="Arial"/>
                <a:cs typeface="Arial"/>
              </a:rPr>
              <a:t>(macula </a:t>
            </a:r>
            <a:r>
              <a:rPr sz="1600" spc="5" dirty="0">
                <a:solidFill>
                  <a:srgbClr val="030303"/>
                </a:solidFill>
                <a:latin typeface="Arial"/>
                <a:cs typeface="Arial"/>
              </a:rPr>
              <a:t>lutea) </a:t>
            </a:r>
            <a:r>
              <a:rPr sz="1600" spc="130" dirty="0">
                <a:solidFill>
                  <a:srgbClr val="030303"/>
                </a:solidFill>
                <a:latin typeface="Arial"/>
                <a:cs typeface="Arial"/>
              </a:rPr>
              <a:t>: </a:t>
            </a:r>
            <a:r>
              <a:rPr sz="2400" spc="-135" baseline="6944" dirty="0">
                <a:solidFill>
                  <a:srgbClr val="161618"/>
                </a:solidFill>
                <a:latin typeface="Arial"/>
                <a:cs typeface="Arial"/>
              </a:rPr>
              <a:t>a </a:t>
            </a:r>
            <a:r>
              <a:rPr sz="2400" spc="120" baseline="6944" dirty="0">
                <a:solidFill>
                  <a:srgbClr val="2D2D33"/>
                </a:solidFill>
                <a:latin typeface="Arial"/>
                <a:cs typeface="Arial"/>
              </a:rPr>
              <a:t>l</a:t>
            </a:r>
            <a:r>
              <a:rPr sz="2400" spc="120" baseline="6944" dirty="0">
                <a:solidFill>
                  <a:srgbClr val="030303"/>
                </a:solidFill>
                <a:latin typeface="Arial"/>
                <a:cs typeface="Arial"/>
              </a:rPr>
              <a:t>leen</a:t>
            </a:r>
            <a:r>
              <a:rPr sz="2400" spc="-412" baseline="6944" dirty="0">
                <a:solidFill>
                  <a:srgbClr val="030303"/>
                </a:solidFill>
                <a:latin typeface="Arial"/>
                <a:cs typeface="Arial"/>
              </a:rPr>
              <a:t> </a:t>
            </a:r>
            <a:r>
              <a:rPr sz="2400" spc="30" baseline="6944" dirty="0">
                <a:solidFill>
                  <a:srgbClr val="030303"/>
                </a:solidFill>
                <a:latin typeface="Arial"/>
                <a:cs typeface="Arial"/>
              </a:rPr>
              <a:t>kegelt</a:t>
            </a:r>
            <a:r>
              <a:rPr sz="2400" spc="30" baseline="6944" dirty="0">
                <a:solidFill>
                  <a:srgbClr val="2D2D33"/>
                </a:solidFill>
                <a:latin typeface="Arial"/>
                <a:cs typeface="Arial"/>
              </a:rPr>
              <a:t>j</a:t>
            </a:r>
            <a:r>
              <a:rPr sz="2400" spc="30" baseline="6944" dirty="0">
                <a:solidFill>
                  <a:srgbClr val="161618"/>
                </a:solidFill>
                <a:latin typeface="Arial"/>
                <a:cs typeface="Arial"/>
              </a:rPr>
              <a:t>es</a:t>
            </a:r>
            <a:endParaRPr sz="2400" baseline="6944">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E4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1347</TotalTime>
  <Words>540</Words>
  <Application>Microsoft Office PowerPoint</Application>
  <PresentationFormat>Diavoorstelling (4:3)</PresentationFormat>
  <Paragraphs>90</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Corbel</vt:lpstr>
      <vt:lpstr>Times New Roman</vt:lpstr>
      <vt:lpstr>Wingdings</vt:lpstr>
      <vt:lpstr>Office Theme</vt:lpstr>
      <vt:lpstr>PowerPoint-presentatie</vt:lpstr>
      <vt:lpstr>Hoe werkt het oog?</vt:lpstr>
      <vt:lpstr>Maar hoe dan?</vt:lpstr>
      <vt:lpstr>PowerPoint-presentatie</vt:lpstr>
      <vt:lpstr>Bouw van de oogbol</vt:lpstr>
      <vt:lpstr>Harde oogrok en hoornvlies</vt:lpstr>
      <vt:lpstr>Vaatvlies</vt:lpstr>
      <vt:lpstr>Netvlies</vt:lpstr>
      <vt:lpstr>PowerPoint-presentatie</vt:lpstr>
      <vt:lpstr>Inhoud van de oogbol</vt:lpstr>
      <vt:lpstr>PowerPoint-presentatie</vt:lpstr>
      <vt:lpstr>Accomoderen</vt:lpstr>
      <vt:lpstr>Accommoderen - testje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Zintuigen II</dc:title>
  <dc:creator>Harry Jager</dc:creator>
  <cp:lastModifiedBy>Marlies Bouland</cp:lastModifiedBy>
  <cp:revision>2</cp:revision>
  <dcterms:created xsi:type="dcterms:W3CDTF">2019-02-10T14:49:25Z</dcterms:created>
  <dcterms:modified xsi:type="dcterms:W3CDTF">2019-02-11T12:16:56Z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2014-01-27T00:00:00Z</vt:filetime>
  </property>
  <property fmtid="{D5CDD505-2E9C-101B-9397-08002B2CF9AE}" pid="3" name="Creator">
    <vt:lpwstr>Acrobat PDFMaker 10.1 voor PowerPoint</vt:lpwstr>
  </property>
  <property fmtid="{D5CDD505-2E9C-101B-9397-08002B2CF9AE}" pid="4" name="LastSaved">
    <vt:filetime>2019-02-10T00:00:00Z</vt:filetime>
  </property>
</Properties>
</file>